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66" r:id="rId2"/>
    <p:sldId id="260" r:id="rId3"/>
    <p:sldId id="261" r:id="rId4"/>
    <p:sldId id="262" r:id="rId5"/>
    <p:sldId id="269" r:id="rId6"/>
    <p:sldId id="268" r:id="rId7"/>
    <p:sldId id="271" r:id="rId8"/>
    <p:sldId id="273" r:id="rId9"/>
    <p:sldId id="392" r:id="rId10"/>
    <p:sldId id="270" r:id="rId11"/>
    <p:sldId id="347" r:id="rId12"/>
    <p:sldId id="274" r:id="rId13"/>
    <p:sldId id="277" r:id="rId14"/>
    <p:sldId id="276" r:id="rId15"/>
    <p:sldId id="346" r:id="rId16"/>
    <p:sldId id="334" r:id="rId17"/>
    <p:sldId id="336" r:id="rId18"/>
    <p:sldId id="338" r:id="rId19"/>
    <p:sldId id="393" r:id="rId20"/>
    <p:sldId id="314" r:id="rId21"/>
    <p:sldId id="350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279" r:id="rId31"/>
    <p:sldId id="280" r:id="rId32"/>
    <p:sldId id="385" r:id="rId33"/>
    <p:sldId id="386" r:id="rId34"/>
    <p:sldId id="281" r:id="rId35"/>
    <p:sldId id="387" r:id="rId36"/>
    <p:sldId id="388" r:id="rId37"/>
    <p:sldId id="340" r:id="rId38"/>
    <p:sldId id="285" r:id="rId39"/>
    <p:sldId id="284" r:id="rId40"/>
    <p:sldId id="344" r:id="rId41"/>
    <p:sldId id="286" r:id="rId42"/>
    <p:sldId id="289" r:id="rId43"/>
    <p:sldId id="288" r:id="rId44"/>
    <p:sldId id="290" r:id="rId45"/>
    <p:sldId id="293" r:id="rId46"/>
    <p:sldId id="295" r:id="rId47"/>
    <p:sldId id="296" r:id="rId48"/>
    <p:sldId id="297" r:id="rId49"/>
    <p:sldId id="298" r:id="rId50"/>
    <p:sldId id="300" r:id="rId51"/>
    <p:sldId id="301" r:id="rId52"/>
    <p:sldId id="299" r:id="rId53"/>
    <p:sldId id="348" r:id="rId54"/>
    <p:sldId id="353" r:id="rId55"/>
    <p:sldId id="389" r:id="rId56"/>
    <p:sldId id="391" r:id="rId57"/>
    <p:sldId id="390" r:id="rId58"/>
    <p:sldId id="304" r:id="rId59"/>
    <p:sldId id="362" r:id="rId60"/>
    <p:sldId id="394" r:id="rId61"/>
    <p:sldId id="395" r:id="rId62"/>
    <p:sldId id="355" r:id="rId63"/>
    <p:sldId id="356" r:id="rId64"/>
    <p:sldId id="357" r:id="rId65"/>
    <p:sldId id="358" r:id="rId66"/>
    <p:sldId id="306" r:id="rId67"/>
    <p:sldId id="307" r:id="rId68"/>
    <p:sldId id="349" r:id="rId69"/>
    <p:sldId id="361" r:id="rId70"/>
    <p:sldId id="309" r:id="rId71"/>
    <p:sldId id="310" r:id="rId72"/>
    <p:sldId id="311" r:id="rId73"/>
    <p:sldId id="313" r:id="rId74"/>
    <p:sldId id="363" r:id="rId75"/>
    <p:sldId id="366" r:id="rId76"/>
    <p:sldId id="364" r:id="rId77"/>
    <p:sldId id="383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3A4661-D978-EE19-6A1E-F190772EEABF}" name="Tjaša Trajbarič" initials="TT" userId="S::tjasa.trajbaric@add.si::ea17b735-b3b9-45dd-a7f0-655eee60c1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A84F"/>
    <a:srgbClr val="E2ECEF"/>
    <a:srgbClr val="65AB67"/>
    <a:srgbClr val="B0433E"/>
    <a:srgbClr val="CC6510"/>
    <a:srgbClr val="4E8BBF"/>
    <a:srgbClr val="F7E3E1"/>
    <a:srgbClr val="D8F0DA"/>
    <a:srgbClr val="ABC4D3"/>
    <a:srgbClr val="6D7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2" autoAdjust="0"/>
    <p:restoredTop sz="70581" autoAdjust="0"/>
  </p:normalViewPr>
  <p:slideViewPr>
    <p:cSldViewPr snapToGrid="0">
      <p:cViewPr varScale="1">
        <p:scale>
          <a:sx n="67" d="100"/>
          <a:sy n="67" d="100"/>
        </p:scale>
        <p:origin x="115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8/10/relationships/authors" Target="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3D1A5-1D8E-449D-9FD7-E9861645975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346FD55-1351-44C9-985E-1F9C606814A4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sl-SI" sz="1200" b="1" dirty="0">
              <a:solidFill>
                <a:schemeClr val="tx1"/>
              </a:solidFill>
            </a:rPr>
            <a:t>CIKEL </a:t>
          </a:r>
          <a:br>
            <a:rPr lang="en-GB" sz="1200" b="1" dirty="0">
              <a:solidFill>
                <a:schemeClr val="tx1"/>
              </a:solidFill>
            </a:rPr>
          </a:br>
          <a:r>
            <a:rPr lang="en-GB" sz="1200" b="1" dirty="0">
              <a:solidFill>
                <a:schemeClr val="tx1"/>
              </a:solidFill>
            </a:rPr>
            <a:t>BLAGOVNE ZNAMKE</a:t>
          </a:r>
        </a:p>
      </dgm:t>
    </dgm:pt>
    <dgm:pt modelId="{D5173AFB-BB57-44EB-896B-5EF338EE7DA5}" type="parTrans" cxnId="{7F53749C-EB71-451A-8BA6-AB8D9D1BB6CC}">
      <dgm:prSet/>
      <dgm:spPr/>
      <dgm:t>
        <a:bodyPr/>
        <a:lstStyle/>
        <a:p>
          <a:endParaRPr lang="en-GB"/>
        </a:p>
      </dgm:t>
    </dgm:pt>
    <dgm:pt modelId="{390B178E-3C22-49B9-B64B-33BF3E17BA67}" type="sibTrans" cxnId="{7F53749C-EB71-451A-8BA6-AB8D9D1BB6CC}">
      <dgm:prSet/>
      <dgm:spPr/>
      <dgm:t>
        <a:bodyPr/>
        <a:lstStyle/>
        <a:p>
          <a:endParaRPr lang="en-GB"/>
        </a:p>
      </dgm:t>
    </dgm:pt>
    <dgm:pt modelId="{6DB143C8-441F-4BEE-B117-0D6022ED52E3}">
      <dgm:prSet phldrT="[Text]"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dirty="0"/>
            <a:t> </a:t>
          </a:r>
        </a:p>
      </dgm:t>
    </dgm:pt>
    <dgm:pt modelId="{6988061C-E9C7-4B9D-B95E-E8B4B93317C8}" type="parTrans" cxnId="{C7436802-FDB1-4EE2-A6C5-9FD2FE90A82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CA01864B-B622-4B4C-A9EC-1E76E15AA142}" type="sibTrans" cxnId="{C7436802-FDB1-4EE2-A6C5-9FD2FE90A829}">
      <dgm:prSet/>
      <dgm:spPr/>
      <dgm:t>
        <a:bodyPr/>
        <a:lstStyle/>
        <a:p>
          <a:endParaRPr lang="en-GB"/>
        </a:p>
      </dgm:t>
    </dgm:pt>
    <dgm:pt modelId="{F4F34055-CFC4-4A66-883E-A9E43621E352}">
      <dgm:prSet phldrT="[Text]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GB" dirty="0"/>
            <a:t> </a:t>
          </a:r>
        </a:p>
      </dgm:t>
    </dgm:pt>
    <dgm:pt modelId="{57556D9A-95A9-449C-A3DB-957877D4B5F7}" type="parTrans" cxnId="{F62C5223-4A33-4438-BF48-2CFA58522ACD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311DC2F0-C6B9-4BF7-98C4-535B1FDFA42E}" type="sibTrans" cxnId="{F62C5223-4A33-4438-BF48-2CFA58522ACD}">
      <dgm:prSet/>
      <dgm:spPr/>
      <dgm:t>
        <a:bodyPr/>
        <a:lstStyle/>
        <a:p>
          <a:endParaRPr lang="en-GB"/>
        </a:p>
      </dgm:t>
    </dgm:pt>
    <dgm:pt modelId="{7C2E4651-8B09-4EF0-B01A-580E2F75E76D}">
      <dgm:prSet phldrT="[Text]"/>
      <dgm:spPr/>
      <dgm:t>
        <a:bodyPr/>
        <a:lstStyle/>
        <a:p>
          <a:endParaRPr lang="en-GB" dirty="0"/>
        </a:p>
      </dgm:t>
    </dgm:pt>
    <dgm:pt modelId="{C3EDBE3E-726D-497F-9E50-DDDC00A757DC}" type="sibTrans" cxnId="{7292A133-2C92-49A6-ABE5-9097048963DD}">
      <dgm:prSet/>
      <dgm:spPr/>
      <dgm:t>
        <a:bodyPr/>
        <a:lstStyle/>
        <a:p>
          <a:endParaRPr lang="en-GB"/>
        </a:p>
      </dgm:t>
    </dgm:pt>
    <dgm:pt modelId="{B809DBFA-1419-4B87-A077-722CD4CEF747}" type="parTrans" cxnId="{7292A133-2C92-49A6-ABE5-9097048963DD}">
      <dgm:prSet/>
      <dgm:spPr/>
      <dgm:t>
        <a:bodyPr/>
        <a:lstStyle/>
        <a:p>
          <a:endParaRPr lang="en-GB"/>
        </a:p>
      </dgm:t>
    </dgm:pt>
    <dgm:pt modelId="{3C8C135D-755A-492C-A293-7331BC207AC9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GB" dirty="0"/>
            <a:t> </a:t>
          </a:r>
        </a:p>
      </dgm:t>
    </dgm:pt>
    <dgm:pt modelId="{2514945E-CFE0-40CC-9CA4-2AEC7E552448}" type="parTrans" cxnId="{2F140E04-C682-42CE-9301-8F03ED2D2804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84AE7375-0177-4182-A116-7D082C258D8A}" type="sibTrans" cxnId="{2F140E04-C682-42CE-9301-8F03ED2D2804}">
      <dgm:prSet/>
      <dgm:spPr/>
      <dgm:t>
        <a:bodyPr/>
        <a:lstStyle/>
        <a:p>
          <a:endParaRPr lang="en-GB"/>
        </a:p>
      </dgm:t>
    </dgm:pt>
    <dgm:pt modelId="{74490BB4-88A8-4B43-82B5-28237B9FB729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dirty="0"/>
            <a:t> </a:t>
          </a:r>
        </a:p>
      </dgm:t>
    </dgm:pt>
    <dgm:pt modelId="{E09B4F9B-AA55-48A6-9D91-28F0EF2A63EB}" type="parTrans" cxnId="{FA883DA6-7C46-4E74-BB0A-AB29D8CBB5DD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848B2E8C-A1EE-4F08-B602-12DE3D458682}" type="sibTrans" cxnId="{FA883DA6-7C46-4E74-BB0A-AB29D8CBB5DD}">
      <dgm:prSet/>
      <dgm:spPr/>
      <dgm:t>
        <a:bodyPr/>
        <a:lstStyle/>
        <a:p>
          <a:endParaRPr lang="en-GB"/>
        </a:p>
      </dgm:t>
    </dgm:pt>
    <dgm:pt modelId="{98E36907-6AD8-4C04-8D41-2DFA1B142B39}">
      <dgm:prSet phldrT="[Text]"/>
      <dgm:spPr/>
      <dgm:t>
        <a:bodyPr/>
        <a:lstStyle/>
        <a:p>
          <a:endParaRPr lang="en-GB" dirty="0"/>
        </a:p>
      </dgm:t>
    </dgm:pt>
    <dgm:pt modelId="{0DC5546B-FE8E-40F1-BCAC-41E55DEB8096}" type="parTrans" cxnId="{D038D229-3907-4931-9CC8-997F92FB4DF9}">
      <dgm:prSet/>
      <dgm:spPr/>
      <dgm:t>
        <a:bodyPr/>
        <a:lstStyle/>
        <a:p>
          <a:endParaRPr lang="en-GB"/>
        </a:p>
      </dgm:t>
    </dgm:pt>
    <dgm:pt modelId="{545A0192-96A5-4C29-BE69-3DB56B0FB31A}" type="sibTrans" cxnId="{D038D229-3907-4931-9CC8-997F92FB4DF9}">
      <dgm:prSet/>
      <dgm:spPr/>
      <dgm:t>
        <a:bodyPr/>
        <a:lstStyle/>
        <a:p>
          <a:endParaRPr lang="en-GB"/>
        </a:p>
      </dgm:t>
    </dgm:pt>
    <dgm:pt modelId="{F4A00A33-DE31-44FF-A50B-E47B612D6E58}">
      <dgm:prSet phldrT="[Text]"/>
      <dgm:spPr>
        <a:solidFill>
          <a:schemeClr val="accent6"/>
        </a:solidFill>
        <a:ln>
          <a:noFill/>
        </a:ln>
      </dgm:spPr>
      <dgm:t>
        <a:bodyPr/>
        <a:lstStyle/>
        <a:p>
          <a:endParaRPr lang="en-GB" dirty="0"/>
        </a:p>
      </dgm:t>
    </dgm:pt>
    <dgm:pt modelId="{81C67438-726C-4AE4-9A10-A49F9A4FCD71}" type="parTrans" cxnId="{E914FD4E-50BA-42CB-B06A-6B9B8A7AC2A7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4C27FD7A-FF13-48B1-95D6-9FDF058050A9}" type="sibTrans" cxnId="{E914FD4E-50BA-42CB-B06A-6B9B8A7AC2A7}">
      <dgm:prSet/>
      <dgm:spPr/>
      <dgm:t>
        <a:bodyPr/>
        <a:lstStyle/>
        <a:p>
          <a:endParaRPr lang="en-GB"/>
        </a:p>
      </dgm:t>
    </dgm:pt>
    <dgm:pt modelId="{C916CD1D-0CAA-4C83-A65C-EA7FB4E2D749}">
      <dgm:prSet phldrT="[Text]"/>
      <dgm:spPr>
        <a:ln>
          <a:noFill/>
        </a:ln>
      </dgm:spPr>
      <dgm:t>
        <a:bodyPr/>
        <a:lstStyle/>
        <a:p>
          <a:endParaRPr lang="en-GB" dirty="0"/>
        </a:p>
      </dgm:t>
    </dgm:pt>
    <dgm:pt modelId="{D18E7682-26B6-4955-B621-8C2C2858381D}" type="parTrans" cxnId="{02A05859-4053-4F3E-BFC1-7290EBC43CCC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77E2C067-0DCE-40C3-AAB1-49032434486E}" type="sibTrans" cxnId="{02A05859-4053-4F3E-BFC1-7290EBC43CCC}">
      <dgm:prSet/>
      <dgm:spPr/>
      <dgm:t>
        <a:bodyPr/>
        <a:lstStyle/>
        <a:p>
          <a:endParaRPr lang="en-GB"/>
        </a:p>
      </dgm:t>
    </dgm:pt>
    <dgm:pt modelId="{FE79F3B0-8852-458C-A035-1B9E82618874}" type="pres">
      <dgm:prSet presAssocID="{9DF3D1A5-1D8E-449D-9FD7-E9861645975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B5A8F3-C4E5-41DD-B57F-BB21F218AB5C}" type="pres">
      <dgm:prSet presAssocID="{C346FD55-1351-44C9-985E-1F9C606814A4}" presName="centerShape" presStyleLbl="node0" presStyleIdx="0" presStyleCnt="1"/>
      <dgm:spPr/>
    </dgm:pt>
    <dgm:pt modelId="{995E0622-D6B3-4707-8506-0B41923C1C38}" type="pres">
      <dgm:prSet presAssocID="{6988061C-E9C7-4B9D-B95E-E8B4B93317C8}" presName="Name9" presStyleLbl="parChTrans1D2" presStyleIdx="0" presStyleCnt="6"/>
      <dgm:spPr/>
    </dgm:pt>
    <dgm:pt modelId="{990E7EC0-E928-445C-B3A7-B9FC0097810A}" type="pres">
      <dgm:prSet presAssocID="{6988061C-E9C7-4B9D-B95E-E8B4B93317C8}" presName="connTx" presStyleLbl="parChTrans1D2" presStyleIdx="0" presStyleCnt="6"/>
      <dgm:spPr/>
    </dgm:pt>
    <dgm:pt modelId="{6D06B98A-D832-491A-A234-F4F1F511A894}" type="pres">
      <dgm:prSet presAssocID="{6DB143C8-441F-4BEE-B117-0D6022ED52E3}" presName="node" presStyleLbl="node1" presStyleIdx="0" presStyleCnt="6">
        <dgm:presLayoutVars>
          <dgm:bulletEnabled val="1"/>
        </dgm:presLayoutVars>
      </dgm:prSet>
      <dgm:spPr/>
    </dgm:pt>
    <dgm:pt modelId="{6BD1CB63-D336-4B4A-863C-B6EFCCBE435E}" type="pres">
      <dgm:prSet presAssocID="{E09B4F9B-AA55-48A6-9D91-28F0EF2A63EB}" presName="Name9" presStyleLbl="parChTrans1D2" presStyleIdx="1" presStyleCnt="6"/>
      <dgm:spPr/>
    </dgm:pt>
    <dgm:pt modelId="{0309E94A-07D3-40A5-AA58-B8CD50A098EF}" type="pres">
      <dgm:prSet presAssocID="{E09B4F9B-AA55-48A6-9D91-28F0EF2A63EB}" presName="connTx" presStyleLbl="parChTrans1D2" presStyleIdx="1" presStyleCnt="6"/>
      <dgm:spPr/>
    </dgm:pt>
    <dgm:pt modelId="{1BDC14A1-5A27-4F74-ADF8-369A53C7FE3A}" type="pres">
      <dgm:prSet presAssocID="{74490BB4-88A8-4B43-82B5-28237B9FB729}" presName="node" presStyleLbl="node1" presStyleIdx="1" presStyleCnt="6">
        <dgm:presLayoutVars>
          <dgm:bulletEnabled val="1"/>
        </dgm:presLayoutVars>
      </dgm:prSet>
      <dgm:spPr/>
    </dgm:pt>
    <dgm:pt modelId="{E8134883-98AA-45E0-9AB7-864BFBE16A51}" type="pres">
      <dgm:prSet presAssocID="{2514945E-CFE0-40CC-9CA4-2AEC7E552448}" presName="Name9" presStyleLbl="parChTrans1D2" presStyleIdx="2" presStyleCnt="6"/>
      <dgm:spPr/>
    </dgm:pt>
    <dgm:pt modelId="{3C05D179-E3FE-406D-A1A4-A712B6BE9A63}" type="pres">
      <dgm:prSet presAssocID="{2514945E-CFE0-40CC-9CA4-2AEC7E552448}" presName="connTx" presStyleLbl="parChTrans1D2" presStyleIdx="2" presStyleCnt="6"/>
      <dgm:spPr/>
    </dgm:pt>
    <dgm:pt modelId="{2D09B6E6-0A2E-46C2-A92C-15958A194A5D}" type="pres">
      <dgm:prSet presAssocID="{3C8C135D-755A-492C-A293-7331BC207AC9}" presName="node" presStyleLbl="node1" presStyleIdx="2" presStyleCnt="6">
        <dgm:presLayoutVars>
          <dgm:bulletEnabled val="1"/>
        </dgm:presLayoutVars>
      </dgm:prSet>
      <dgm:spPr/>
    </dgm:pt>
    <dgm:pt modelId="{8502C113-0B61-4D35-AE81-9A230A975C6F}" type="pres">
      <dgm:prSet presAssocID="{57556D9A-95A9-449C-A3DB-957877D4B5F7}" presName="Name9" presStyleLbl="parChTrans1D2" presStyleIdx="3" presStyleCnt="6"/>
      <dgm:spPr/>
    </dgm:pt>
    <dgm:pt modelId="{6F6702CF-0572-465A-949F-AB3C90EF6F69}" type="pres">
      <dgm:prSet presAssocID="{57556D9A-95A9-449C-A3DB-957877D4B5F7}" presName="connTx" presStyleLbl="parChTrans1D2" presStyleIdx="3" presStyleCnt="6"/>
      <dgm:spPr/>
    </dgm:pt>
    <dgm:pt modelId="{A2D3D9DA-BE0C-4E7B-A381-FF0FD6A60633}" type="pres">
      <dgm:prSet presAssocID="{F4F34055-CFC4-4A66-883E-A9E43621E352}" presName="node" presStyleLbl="node1" presStyleIdx="3" presStyleCnt="6">
        <dgm:presLayoutVars>
          <dgm:bulletEnabled val="1"/>
        </dgm:presLayoutVars>
      </dgm:prSet>
      <dgm:spPr/>
    </dgm:pt>
    <dgm:pt modelId="{1C3B1432-9E28-46FF-9C5F-A819A72D7CE5}" type="pres">
      <dgm:prSet presAssocID="{81C67438-726C-4AE4-9A10-A49F9A4FCD71}" presName="Name9" presStyleLbl="parChTrans1D2" presStyleIdx="4" presStyleCnt="6"/>
      <dgm:spPr/>
    </dgm:pt>
    <dgm:pt modelId="{0F01354C-B26C-4E7A-9316-EE570E881419}" type="pres">
      <dgm:prSet presAssocID="{81C67438-726C-4AE4-9A10-A49F9A4FCD71}" presName="connTx" presStyleLbl="parChTrans1D2" presStyleIdx="4" presStyleCnt="6"/>
      <dgm:spPr/>
    </dgm:pt>
    <dgm:pt modelId="{3E63E8F1-7484-437E-A72F-209697F5E26D}" type="pres">
      <dgm:prSet presAssocID="{F4A00A33-DE31-44FF-A50B-E47B612D6E58}" presName="node" presStyleLbl="node1" presStyleIdx="4" presStyleCnt="6">
        <dgm:presLayoutVars>
          <dgm:bulletEnabled val="1"/>
        </dgm:presLayoutVars>
      </dgm:prSet>
      <dgm:spPr/>
    </dgm:pt>
    <dgm:pt modelId="{2AE7AD40-7114-41B9-B947-7C85833099CB}" type="pres">
      <dgm:prSet presAssocID="{D18E7682-26B6-4955-B621-8C2C2858381D}" presName="Name9" presStyleLbl="parChTrans1D2" presStyleIdx="5" presStyleCnt="6"/>
      <dgm:spPr/>
    </dgm:pt>
    <dgm:pt modelId="{F023EB16-F051-4FED-AD94-D9E9E52AD1C0}" type="pres">
      <dgm:prSet presAssocID="{D18E7682-26B6-4955-B621-8C2C2858381D}" presName="connTx" presStyleLbl="parChTrans1D2" presStyleIdx="5" presStyleCnt="6"/>
      <dgm:spPr/>
    </dgm:pt>
    <dgm:pt modelId="{32BC8134-AC6D-4DCC-A9D8-9AB6C85561CF}" type="pres">
      <dgm:prSet presAssocID="{C916CD1D-0CAA-4C83-A65C-EA7FB4E2D749}" presName="node" presStyleLbl="node1" presStyleIdx="5" presStyleCnt="6">
        <dgm:presLayoutVars>
          <dgm:bulletEnabled val="1"/>
        </dgm:presLayoutVars>
      </dgm:prSet>
      <dgm:spPr/>
    </dgm:pt>
  </dgm:ptLst>
  <dgm:cxnLst>
    <dgm:cxn modelId="{C7436802-FDB1-4EE2-A6C5-9FD2FE90A829}" srcId="{C346FD55-1351-44C9-985E-1F9C606814A4}" destId="{6DB143C8-441F-4BEE-B117-0D6022ED52E3}" srcOrd="0" destOrd="0" parTransId="{6988061C-E9C7-4B9D-B95E-E8B4B93317C8}" sibTransId="{CA01864B-B622-4B4C-A9EC-1E76E15AA142}"/>
    <dgm:cxn modelId="{2F140E04-C682-42CE-9301-8F03ED2D2804}" srcId="{C346FD55-1351-44C9-985E-1F9C606814A4}" destId="{3C8C135D-755A-492C-A293-7331BC207AC9}" srcOrd="2" destOrd="0" parTransId="{2514945E-CFE0-40CC-9CA4-2AEC7E552448}" sibTransId="{84AE7375-0177-4182-A116-7D082C258D8A}"/>
    <dgm:cxn modelId="{4A199314-AC25-4C6A-9D24-958EBE4289A9}" type="presOf" srcId="{57556D9A-95A9-449C-A3DB-957877D4B5F7}" destId="{6F6702CF-0572-465A-949F-AB3C90EF6F69}" srcOrd="1" destOrd="0" presId="urn:microsoft.com/office/officeart/2005/8/layout/radial1"/>
    <dgm:cxn modelId="{11291F1A-2FA8-4013-8645-C84B74641ED8}" type="presOf" srcId="{C916CD1D-0CAA-4C83-A65C-EA7FB4E2D749}" destId="{32BC8134-AC6D-4DCC-A9D8-9AB6C85561CF}" srcOrd="0" destOrd="0" presId="urn:microsoft.com/office/officeart/2005/8/layout/radial1"/>
    <dgm:cxn modelId="{F62C5223-4A33-4438-BF48-2CFA58522ACD}" srcId="{C346FD55-1351-44C9-985E-1F9C606814A4}" destId="{F4F34055-CFC4-4A66-883E-A9E43621E352}" srcOrd="3" destOrd="0" parTransId="{57556D9A-95A9-449C-A3DB-957877D4B5F7}" sibTransId="{311DC2F0-C6B9-4BF7-98C4-535B1FDFA42E}"/>
    <dgm:cxn modelId="{968FF226-0679-49F0-AFA8-440B813888CA}" type="presOf" srcId="{3C8C135D-755A-492C-A293-7331BC207AC9}" destId="{2D09B6E6-0A2E-46C2-A92C-15958A194A5D}" srcOrd="0" destOrd="0" presId="urn:microsoft.com/office/officeart/2005/8/layout/radial1"/>
    <dgm:cxn modelId="{D038D229-3907-4931-9CC8-997F92FB4DF9}" srcId="{9DF3D1A5-1D8E-449D-9FD7-E9861645975A}" destId="{98E36907-6AD8-4C04-8D41-2DFA1B142B39}" srcOrd="1" destOrd="0" parTransId="{0DC5546B-FE8E-40F1-BCAC-41E55DEB8096}" sibTransId="{545A0192-96A5-4C29-BE69-3DB56B0FB31A}"/>
    <dgm:cxn modelId="{62024430-E65A-4B10-86A5-E2638117EDF9}" type="presOf" srcId="{2514945E-CFE0-40CC-9CA4-2AEC7E552448}" destId="{E8134883-98AA-45E0-9AB7-864BFBE16A51}" srcOrd="0" destOrd="0" presId="urn:microsoft.com/office/officeart/2005/8/layout/radial1"/>
    <dgm:cxn modelId="{7292A133-2C92-49A6-ABE5-9097048963DD}" srcId="{9DF3D1A5-1D8E-449D-9FD7-E9861645975A}" destId="{7C2E4651-8B09-4EF0-B01A-580E2F75E76D}" srcOrd="2" destOrd="0" parTransId="{B809DBFA-1419-4B87-A077-722CD4CEF747}" sibTransId="{C3EDBE3E-726D-497F-9E50-DDDC00A757DC}"/>
    <dgm:cxn modelId="{865E015C-C172-4BB6-B0F5-F265319E60D5}" type="presOf" srcId="{D18E7682-26B6-4955-B621-8C2C2858381D}" destId="{F023EB16-F051-4FED-AD94-D9E9E52AD1C0}" srcOrd="1" destOrd="0" presId="urn:microsoft.com/office/officeart/2005/8/layout/radial1"/>
    <dgm:cxn modelId="{8FCFDF5F-BC69-4C65-AF3B-EB9BBBB495B8}" type="presOf" srcId="{E09B4F9B-AA55-48A6-9D91-28F0EF2A63EB}" destId="{0309E94A-07D3-40A5-AA58-B8CD50A098EF}" srcOrd="1" destOrd="0" presId="urn:microsoft.com/office/officeart/2005/8/layout/radial1"/>
    <dgm:cxn modelId="{F228E364-D32F-432D-8402-5C13C3EA3E4D}" type="presOf" srcId="{E09B4F9B-AA55-48A6-9D91-28F0EF2A63EB}" destId="{6BD1CB63-D336-4B4A-863C-B6EFCCBE435E}" srcOrd="0" destOrd="0" presId="urn:microsoft.com/office/officeart/2005/8/layout/radial1"/>
    <dgm:cxn modelId="{2827216A-5D0D-4504-A121-C94B4F36FF94}" type="presOf" srcId="{74490BB4-88A8-4B43-82B5-28237B9FB729}" destId="{1BDC14A1-5A27-4F74-ADF8-369A53C7FE3A}" srcOrd="0" destOrd="0" presId="urn:microsoft.com/office/officeart/2005/8/layout/radial1"/>
    <dgm:cxn modelId="{E914FD4E-50BA-42CB-B06A-6B9B8A7AC2A7}" srcId="{C346FD55-1351-44C9-985E-1F9C606814A4}" destId="{F4A00A33-DE31-44FF-A50B-E47B612D6E58}" srcOrd="4" destOrd="0" parTransId="{81C67438-726C-4AE4-9A10-A49F9A4FCD71}" sibTransId="{4C27FD7A-FF13-48B1-95D6-9FDF058050A9}"/>
    <dgm:cxn modelId="{02A05859-4053-4F3E-BFC1-7290EBC43CCC}" srcId="{C346FD55-1351-44C9-985E-1F9C606814A4}" destId="{C916CD1D-0CAA-4C83-A65C-EA7FB4E2D749}" srcOrd="5" destOrd="0" parTransId="{D18E7682-26B6-4955-B621-8C2C2858381D}" sibTransId="{77E2C067-0DCE-40C3-AAB1-49032434486E}"/>
    <dgm:cxn modelId="{1E7FE779-A486-47C5-93FC-586E397D3EB6}" type="presOf" srcId="{81C67438-726C-4AE4-9A10-A49F9A4FCD71}" destId="{0F01354C-B26C-4E7A-9316-EE570E881419}" srcOrd="1" destOrd="0" presId="urn:microsoft.com/office/officeart/2005/8/layout/radial1"/>
    <dgm:cxn modelId="{7F53749C-EB71-451A-8BA6-AB8D9D1BB6CC}" srcId="{9DF3D1A5-1D8E-449D-9FD7-E9861645975A}" destId="{C346FD55-1351-44C9-985E-1F9C606814A4}" srcOrd="0" destOrd="0" parTransId="{D5173AFB-BB57-44EB-896B-5EF338EE7DA5}" sibTransId="{390B178E-3C22-49B9-B64B-33BF3E17BA67}"/>
    <dgm:cxn modelId="{FA883DA6-7C46-4E74-BB0A-AB29D8CBB5DD}" srcId="{C346FD55-1351-44C9-985E-1F9C606814A4}" destId="{74490BB4-88A8-4B43-82B5-28237B9FB729}" srcOrd="1" destOrd="0" parTransId="{E09B4F9B-AA55-48A6-9D91-28F0EF2A63EB}" sibTransId="{848B2E8C-A1EE-4F08-B602-12DE3D458682}"/>
    <dgm:cxn modelId="{5EE4DDA7-6B5E-459D-BB4D-1876BF0C349C}" type="presOf" srcId="{6988061C-E9C7-4B9D-B95E-E8B4B93317C8}" destId="{990E7EC0-E928-445C-B3A7-B9FC0097810A}" srcOrd="1" destOrd="0" presId="urn:microsoft.com/office/officeart/2005/8/layout/radial1"/>
    <dgm:cxn modelId="{DFA541B5-0E61-459F-8D41-AC10C4FC4581}" type="presOf" srcId="{2514945E-CFE0-40CC-9CA4-2AEC7E552448}" destId="{3C05D179-E3FE-406D-A1A4-A712B6BE9A63}" srcOrd="1" destOrd="0" presId="urn:microsoft.com/office/officeart/2005/8/layout/radial1"/>
    <dgm:cxn modelId="{CD3561BA-363D-4217-8193-6E913B6BA73E}" type="presOf" srcId="{F4A00A33-DE31-44FF-A50B-E47B612D6E58}" destId="{3E63E8F1-7484-437E-A72F-209697F5E26D}" srcOrd="0" destOrd="0" presId="urn:microsoft.com/office/officeart/2005/8/layout/radial1"/>
    <dgm:cxn modelId="{BAF78DC0-4CBC-4ABC-94EB-670F64D81CE3}" type="presOf" srcId="{9DF3D1A5-1D8E-449D-9FD7-E9861645975A}" destId="{FE79F3B0-8852-458C-A035-1B9E82618874}" srcOrd="0" destOrd="0" presId="urn:microsoft.com/office/officeart/2005/8/layout/radial1"/>
    <dgm:cxn modelId="{3C19B6C1-B00C-42D5-89FC-7601DFFB2D61}" type="presOf" srcId="{D18E7682-26B6-4955-B621-8C2C2858381D}" destId="{2AE7AD40-7114-41B9-B947-7C85833099CB}" srcOrd="0" destOrd="0" presId="urn:microsoft.com/office/officeart/2005/8/layout/radial1"/>
    <dgm:cxn modelId="{F243E4C2-8192-449F-8FC1-6E70D1B1BD97}" type="presOf" srcId="{6DB143C8-441F-4BEE-B117-0D6022ED52E3}" destId="{6D06B98A-D832-491A-A234-F4F1F511A894}" srcOrd="0" destOrd="0" presId="urn:microsoft.com/office/officeart/2005/8/layout/radial1"/>
    <dgm:cxn modelId="{F813E5D3-2959-4596-9977-8AB30109FD0C}" type="presOf" srcId="{6988061C-E9C7-4B9D-B95E-E8B4B93317C8}" destId="{995E0622-D6B3-4707-8506-0B41923C1C38}" srcOrd="0" destOrd="0" presId="urn:microsoft.com/office/officeart/2005/8/layout/radial1"/>
    <dgm:cxn modelId="{017877E1-B6CB-4385-8F44-0C1C6A3EFDDA}" type="presOf" srcId="{C346FD55-1351-44C9-985E-1F9C606814A4}" destId="{DEB5A8F3-C4E5-41DD-B57F-BB21F218AB5C}" srcOrd="0" destOrd="0" presId="urn:microsoft.com/office/officeart/2005/8/layout/radial1"/>
    <dgm:cxn modelId="{E24021ED-5222-4462-BB95-E61EC5B55940}" type="presOf" srcId="{F4F34055-CFC4-4A66-883E-A9E43621E352}" destId="{A2D3D9DA-BE0C-4E7B-A381-FF0FD6A60633}" srcOrd="0" destOrd="0" presId="urn:microsoft.com/office/officeart/2005/8/layout/radial1"/>
    <dgm:cxn modelId="{EA86FDEE-C8E7-4A5D-B48F-F4E691F1791F}" type="presOf" srcId="{81C67438-726C-4AE4-9A10-A49F9A4FCD71}" destId="{1C3B1432-9E28-46FF-9C5F-A819A72D7CE5}" srcOrd="0" destOrd="0" presId="urn:microsoft.com/office/officeart/2005/8/layout/radial1"/>
    <dgm:cxn modelId="{4E2E8CF0-2A00-47FC-ADEE-34F658484880}" type="presOf" srcId="{57556D9A-95A9-449C-A3DB-957877D4B5F7}" destId="{8502C113-0B61-4D35-AE81-9A230A975C6F}" srcOrd="0" destOrd="0" presId="urn:microsoft.com/office/officeart/2005/8/layout/radial1"/>
    <dgm:cxn modelId="{536B6FCB-9703-4B58-B3F8-7FD68EF6C3DB}" type="presParOf" srcId="{FE79F3B0-8852-458C-A035-1B9E82618874}" destId="{DEB5A8F3-C4E5-41DD-B57F-BB21F218AB5C}" srcOrd="0" destOrd="0" presId="urn:microsoft.com/office/officeart/2005/8/layout/radial1"/>
    <dgm:cxn modelId="{C004D235-BBBA-4773-9703-79A24341FEE2}" type="presParOf" srcId="{FE79F3B0-8852-458C-A035-1B9E82618874}" destId="{995E0622-D6B3-4707-8506-0B41923C1C38}" srcOrd="1" destOrd="0" presId="urn:microsoft.com/office/officeart/2005/8/layout/radial1"/>
    <dgm:cxn modelId="{59997B5D-C26F-4577-96AA-ADEDFCDD5A53}" type="presParOf" srcId="{995E0622-D6B3-4707-8506-0B41923C1C38}" destId="{990E7EC0-E928-445C-B3A7-B9FC0097810A}" srcOrd="0" destOrd="0" presId="urn:microsoft.com/office/officeart/2005/8/layout/radial1"/>
    <dgm:cxn modelId="{F9616874-5DCD-45FC-85CE-2B1224CAE877}" type="presParOf" srcId="{FE79F3B0-8852-458C-A035-1B9E82618874}" destId="{6D06B98A-D832-491A-A234-F4F1F511A894}" srcOrd="2" destOrd="0" presId="urn:microsoft.com/office/officeart/2005/8/layout/radial1"/>
    <dgm:cxn modelId="{C51B5625-C053-4FD3-89A6-F785F4076505}" type="presParOf" srcId="{FE79F3B0-8852-458C-A035-1B9E82618874}" destId="{6BD1CB63-D336-4B4A-863C-B6EFCCBE435E}" srcOrd="3" destOrd="0" presId="urn:microsoft.com/office/officeart/2005/8/layout/radial1"/>
    <dgm:cxn modelId="{B41499E2-798F-4803-8FA9-7B45AEB58791}" type="presParOf" srcId="{6BD1CB63-D336-4B4A-863C-B6EFCCBE435E}" destId="{0309E94A-07D3-40A5-AA58-B8CD50A098EF}" srcOrd="0" destOrd="0" presId="urn:microsoft.com/office/officeart/2005/8/layout/radial1"/>
    <dgm:cxn modelId="{5EB3D1D3-7BB4-4583-95BA-4023086DB81E}" type="presParOf" srcId="{FE79F3B0-8852-458C-A035-1B9E82618874}" destId="{1BDC14A1-5A27-4F74-ADF8-369A53C7FE3A}" srcOrd="4" destOrd="0" presId="urn:microsoft.com/office/officeart/2005/8/layout/radial1"/>
    <dgm:cxn modelId="{17D5A3B8-6781-498D-B3FF-3E19C868F5DE}" type="presParOf" srcId="{FE79F3B0-8852-458C-A035-1B9E82618874}" destId="{E8134883-98AA-45E0-9AB7-864BFBE16A51}" srcOrd="5" destOrd="0" presId="urn:microsoft.com/office/officeart/2005/8/layout/radial1"/>
    <dgm:cxn modelId="{5B0ABD0E-0F34-433F-BA02-880D45ABB690}" type="presParOf" srcId="{E8134883-98AA-45E0-9AB7-864BFBE16A51}" destId="{3C05D179-E3FE-406D-A1A4-A712B6BE9A63}" srcOrd="0" destOrd="0" presId="urn:microsoft.com/office/officeart/2005/8/layout/radial1"/>
    <dgm:cxn modelId="{8AAF9F12-8BE5-4EB8-9AB4-51124161356B}" type="presParOf" srcId="{FE79F3B0-8852-458C-A035-1B9E82618874}" destId="{2D09B6E6-0A2E-46C2-A92C-15958A194A5D}" srcOrd="6" destOrd="0" presId="urn:microsoft.com/office/officeart/2005/8/layout/radial1"/>
    <dgm:cxn modelId="{A57E70B8-64F7-4A77-AE4D-793FFBB6B79C}" type="presParOf" srcId="{FE79F3B0-8852-458C-A035-1B9E82618874}" destId="{8502C113-0B61-4D35-AE81-9A230A975C6F}" srcOrd="7" destOrd="0" presId="urn:microsoft.com/office/officeart/2005/8/layout/radial1"/>
    <dgm:cxn modelId="{82F15FFC-4385-4D56-B595-B2AF663A86B6}" type="presParOf" srcId="{8502C113-0B61-4D35-AE81-9A230A975C6F}" destId="{6F6702CF-0572-465A-949F-AB3C90EF6F69}" srcOrd="0" destOrd="0" presId="urn:microsoft.com/office/officeart/2005/8/layout/radial1"/>
    <dgm:cxn modelId="{F64B42DE-FD00-48E5-B0E6-2920A99AF7FF}" type="presParOf" srcId="{FE79F3B0-8852-458C-A035-1B9E82618874}" destId="{A2D3D9DA-BE0C-4E7B-A381-FF0FD6A60633}" srcOrd="8" destOrd="0" presId="urn:microsoft.com/office/officeart/2005/8/layout/radial1"/>
    <dgm:cxn modelId="{EA11172A-00FF-49C8-816C-D780242744DD}" type="presParOf" srcId="{FE79F3B0-8852-458C-A035-1B9E82618874}" destId="{1C3B1432-9E28-46FF-9C5F-A819A72D7CE5}" srcOrd="9" destOrd="0" presId="urn:microsoft.com/office/officeart/2005/8/layout/radial1"/>
    <dgm:cxn modelId="{3EC85966-C2A8-411F-95E4-B3374E0E8A15}" type="presParOf" srcId="{1C3B1432-9E28-46FF-9C5F-A819A72D7CE5}" destId="{0F01354C-B26C-4E7A-9316-EE570E881419}" srcOrd="0" destOrd="0" presId="urn:microsoft.com/office/officeart/2005/8/layout/radial1"/>
    <dgm:cxn modelId="{D0A9F836-4E36-47F8-AB81-C12EF2D70511}" type="presParOf" srcId="{FE79F3B0-8852-458C-A035-1B9E82618874}" destId="{3E63E8F1-7484-437E-A72F-209697F5E26D}" srcOrd="10" destOrd="0" presId="urn:microsoft.com/office/officeart/2005/8/layout/radial1"/>
    <dgm:cxn modelId="{FB31E580-7761-4DE3-9D03-02DB8811D387}" type="presParOf" srcId="{FE79F3B0-8852-458C-A035-1B9E82618874}" destId="{2AE7AD40-7114-41B9-B947-7C85833099CB}" srcOrd="11" destOrd="0" presId="urn:microsoft.com/office/officeart/2005/8/layout/radial1"/>
    <dgm:cxn modelId="{48E80B85-752B-4958-8D68-1986D9A5261D}" type="presParOf" srcId="{2AE7AD40-7114-41B9-B947-7C85833099CB}" destId="{F023EB16-F051-4FED-AD94-D9E9E52AD1C0}" srcOrd="0" destOrd="0" presId="urn:microsoft.com/office/officeart/2005/8/layout/radial1"/>
    <dgm:cxn modelId="{B65E7DB7-2353-44D9-8F87-5EFC655F22B4}" type="presParOf" srcId="{FE79F3B0-8852-458C-A035-1B9E82618874}" destId="{32BC8134-AC6D-4DCC-A9D8-9AB6C85561C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8F3-C4E5-41DD-B57F-BB21F218AB5C}">
      <dsp:nvSpPr>
        <dsp:cNvPr id="0" name=""/>
        <dsp:cNvSpPr/>
      </dsp:nvSpPr>
      <dsp:spPr>
        <a:xfrm>
          <a:off x="2242615" y="1781281"/>
          <a:ext cx="1353524" cy="1353524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ts val="16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200" b="1" kern="1200" dirty="0">
              <a:solidFill>
                <a:schemeClr val="tx1"/>
              </a:solidFill>
            </a:rPr>
            <a:t>CIKEL </a:t>
          </a:r>
          <a:br>
            <a:rPr lang="en-GB" sz="1200" b="1" kern="1200" dirty="0">
              <a:solidFill>
                <a:schemeClr val="tx1"/>
              </a:solidFill>
            </a:rPr>
          </a:br>
          <a:r>
            <a:rPr lang="en-GB" sz="1200" b="1" kern="1200" dirty="0">
              <a:solidFill>
                <a:schemeClr val="tx1"/>
              </a:solidFill>
            </a:rPr>
            <a:t>BLAGOVNE ZNAMKE</a:t>
          </a:r>
        </a:p>
      </dsp:txBody>
      <dsp:txXfrm>
        <a:off x="2440834" y="1979500"/>
        <a:ext cx="957086" cy="957086"/>
      </dsp:txXfrm>
    </dsp:sp>
    <dsp:sp modelId="{995E0622-D6B3-4707-8506-0B41923C1C38}">
      <dsp:nvSpPr>
        <dsp:cNvPr id="0" name=""/>
        <dsp:cNvSpPr/>
      </dsp:nvSpPr>
      <dsp:spPr>
        <a:xfrm rot="16200000">
          <a:off x="2715339" y="1556379"/>
          <a:ext cx="408077" cy="41727"/>
        </a:xfrm>
        <a:custGeom>
          <a:avLst/>
          <a:gdLst/>
          <a:ahLst/>
          <a:cxnLst/>
          <a:rect l="0" t="0" r="0" b="0"/>
          <a:pathLst>
            <a:path>
              <a:moveTo>
                <a:pt x="0" y="20863"/>
              </a:moveTo>
              <a:lnTo>
                <a:pt x="408077" y="2086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09176" y="1567040"/>
        <a:ext cx="20403" cy="20403"/>
      </dsp:txXfrm>
    </dsp:sp>
    <dsp:sp modelId="{6D06B98A-D832-491A-A234-F4F1F511A894}">
      <dsp:nvSpPr>
        <dsp:cNvPr id="0" name=""/>
        <dsp:cNvSpPr/>
      </dsp:nvSpPr>
      <dsp:spPr>
        <a:xfrm>
          <a:off x="2242615" y="19679"/>
          <a:ext cx="1353524" cy="135352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2440834" y="217898"/>
        <a:ext cx="957086" cy="957086"/>
      </dsp:txXfrm>
    </dsp:sp>
    <dsp:sp modelId="{6BD1CB63-D336-4B4A-863C-B6EFCCBE435E}">
      <dsp:nvSpPr>
        <dsp:cNvPr id="0" name=""/>
        <dsp:cNvSpPr/>
      </dsp:nvSpPr>
      <dsp:spPr>
        <a:xfrm rot="19800000">
          <a:off x="3478135" y="1996779"/>
          <a:ext cx="408077" cy="41727"/>
        </a:xfrm>
        <a:custGeom>
          <a:avLst/>
          <a:gdLst/>
          <a:ahLst/>
          <a:cxnLst/>
          <a:rect l="0" t="0" r="0" b="0"/>
          <a:pathLst>
            <a:path>
              <a:moveTo>
                <a:pt x="0" y="20863"/>
              </a:moveTo>
              <a:lnTo>
                <a:pt x="408077" y="2086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71972" y="2007441"/>
        <a:ext cx="20403" cy="20403"/>
      </dsp:txXfrm>
    </dsp:sp>
    <dsp:sp modelId="{1BDC14A1-5A27-4F74-ADF8-369A53C7FE3A}">
      <dsp:nvSpPr>
        <dsp:cNvPr id="0" name=""/>
        <dsp:cNvSpPr/>
      </dsp:nvSpPr>
      <dsp:spPr>
        <a:xfrm>
          <a:off x="3768208" y="900480"/>
          <a:ext cx="1353524" cy="1353524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3966427" y="1098699"/>
        <a:ext cx="957086" cy="957086"/>
      </dsp:txXfrm>
    </dsp:sp>
    <dsp:sp modelId="{E8134883-98AA-45E0-9AB7-864BFBE16A51}">
      <dsp:nvSpPr>
        <dsp:cNvPr id="0" name=""/>
        <dsp:cNvSpPr/>
      </dsp:nvSpPr>
      <dsp:spPr>
        <a:xfrm rot="1800000">
          <a:off x="3478135" y="2877581"/>
          <a:ext cx="408077" cy="41727"/>
        </a:xfrm>
        <a:custGeom>
          <a:avLst/>
          <a:gdLst/>
          <a:ahLst/>
          <a:cxnLst/>
          <a:rect l="0" t="0" r="0" b="0"/>
          <a:pathLst>
            <a:path>
              <a:moveTo>
                <a:pt x="0" y="20863"/>
              </a:moveTo>
              <a:lnTo>
                <a:pt x="408077" y="2086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71972" y="2888242"/>
        <a:ext cx="20403" cy="20403"/>
      </dsp:txXfrm>
    </dsp:sp>
    <dsp:sp modelId="{2D09B6E6-0A2E-46C2-A92C-15958A194A5D}">
      <dsp:nvSpPr>
        <dsp:cNvPr id="0" name=""/>
        <dsp:cNvSpPr/>
      </dsp:nvSpPr>
      <dsp:spPr>
        <a:xfrm>
          <a:off x="3768208" y="2662082"/>
          <a:ext cx="1353524" cy="1353524"/>
        </a:xfrm>
        <a:prstGeom prst="ellips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3966427" y="2860301"/>
        <a:ext cx="957086" cy="957086"/>
      </dsp:txXfrm>
    </dsp:sp>
    <dsp:sp modelId="{8502C113-0B61-4D35-AE81-9A230A975C6F}">
      <dsp:nvSpPr>
        <dsp:cNvPr id="0" name=""/>
        <dsp:cNvSpPr/>
      </dsp:nvSpPr>
      <dsp:spPr>
        <a:xfrm rot="5400000">
          <a:off x="2715339" y="3317981"/>
          <a:ext cx="408077" cy="41727"/>
        </a:xfrm>
        <a:custGeom>
          <a:avLst/>
          <a:gdLst/>
          <a:ahLst/>
          <a:cxnLst/>
          <a:rect l="0" t="0" r="0" b="0"/>
          <a:pathLst>
            <a:path>
              <a:moveTo>
                <a:pt x="0" y="20863"/>
              </a:moveTo>
              <a:lnTo>
                <a:pt x="408077" y="2086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09176" y="3328643"/>
        <a:ext cx="20403" cy="20403"/>
      </dsp:txXfrm>
    </dsp:sp>
    <dsp:sp modelId="{A2D3D9DA-BE0C-4E7B-A381-FF0FD6A60633}">
      <dsp:nvSpPr>
        <dsp:cNvPr id="0" name=""/>
        <dsp:cNvSpPr/>
      </dsp:nvSpPr>
      <dsp:spPr>
        <a:xfrm>
          <a:off x="2242615" y="3542884"/>
          <a:ext cx="1353524" cy="1353524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2440834" y="3741103"/>
        <a:ext cx="957086" cy="957086"/>
      </dsp:txXfrm>
    </dsp:sp>
    <dsp:sp modelId="{1C3B1432-9E28-46FF-9C5F-A819A72D7CE5}">
      <dsp:nvSpPr>
        <dsp:cNvPr id="0" name=""/>
        <dsp:cNvSpPr/>
      </dsp:nvSpPr>
      <dsp:spPr>
        <a:xfrm rot="9000000">
          <a:off x="1952542" y="2877581"/>
          <a:ext cx="408077" cy="41727"/>
        </a:xfrm>
        <a:custGeom>
          <a:avLst/>
          <a:gdLst/>
          <a:ahLst/>
          <a:cxnLst/>
          <a:rect l="0" t="0" r="0" b="0"/>
          <a:pathLst>
            <a:path>
              <a:moveTo>
                <a:pt x="0" y="20863"/>
              </a:moveTo>
              <a:lnTo>
                <a:pt x="408077" y="2086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146379" y="2888242"/>
        <a:ext cx="20403" cy="20403"/>
      </dsp:txXfrm>
    </dsp:sp>
    <dsp:sp modelId="{3E63E8F1-7484-437E-A72F-209697F5E26D}">
      <dsp:nvSpPr>
        <dsp:cNvPr id="0" name=""/>
        <dsp:cNvSpPr/>
      </dsp:nvSpPr>
      <dsp:spPr>
        <a:xfrm>
          <a:off x="717023" y="2662082"/>
          <a:ext cx="1353524" cy="1353524"/>
        </a:xfrm>
        <a:prstGeom prst="ellips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915242" y="2860301"/>
        <a:ext cx="957086" cy="957086"/>
      </dsp:txXfrm>
    </dsp:sp>
    <dsp:sp modelId="{2AE7AD40-7114-41B9-B947-7C85833099CB}">
      <dsp:nvSpPr>
        <dsp:cNvPr id="0" name=""/>
        <dsp:cNvSpPr/>
      </dsp:nvSpPr>
      <dsp:spPr>
        <a:xfrm rot="12600000">
          <a:off x="1952542" y="1996779"/>
          <a:ext cx="408077" cy="41727"/>
        </a:xfrm>
        <a:custGeom>
          <a:avLst/>
          <a:gdLst/>
          <a:ahLst/>
          <a:cxnLst/>
          <a:rect l="0" t="0" r="0" b="0"/>
          <a:pathLst>
            <a:path>
              <a:moveTo>
                <a:pt x="0" y="20863"/>
              </a:moveTo>
              <a:lnTo>
                <a:pt x="408077" y="2086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146379" y="2007441"/>
        <a:ext cx="20403" cy="20403"/>
      </dsp:txXfrm>
    </dsp:sp>
    <dsp:sp modelId="{32BC8134-AC6D-4DCC-A9D8-9AB6C85561CF}">
      <dsp:nvSpPr>
        <dsp:cNvPr id="0" name=""/>
        <dsp:cNvSpPr/>
      </dsp:nvSpPr>
      <dsp:spPr>
        <a:xfrm>
          <a:off x="717023" y="900480"/>
          <a:ext cx="1353524" cy="1353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915242" y="1098699"/>
        <a:ext cx="957086" cy="957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1A5F2-DEDE-43BE-A970-234762268E86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60170-4284-4062-99FC-B7EAABAAE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71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82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752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58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73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77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l-SI" b="0" i="0" dirty="0">
                <a:solidFill>
                  <a:srgbClr val="393939"/>
                </a:solidFill>
                <a:effectLst/>
                <a:latin typeface="ui-sans-serif"/>
              </a:rPr>
            </a:b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576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91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0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90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l-SI" b="0" i="0" dirty="0">
                <a:solidFill>
                  <a:srgbClr val="000000"/>
                </a:solidFill>
                <a:effectLst/>
                <a:latin typeface="ui-sans-serif"/>
              </a:rPr>
            </a:b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91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59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68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1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34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2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96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l-SI" dirty="0">
                <a:effectLst/>
              </a:rPr>
            </a:b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05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l-SI" dirty="0">
                <a:effectLst/>
              </a:rPr>
            </a:b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9833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l-SI" dirty="0">
                <a:effectLst/>
              </a:rPr>
            </a:b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15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13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1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20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09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06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22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597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82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51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21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l-SI" b="0" i="0" dirty="0">
                <a:solidFill>
                  <a:srgbClr val="000000"/>
                </a:solidFill>
                <a:effectLst/>
                <a:latin typeface="ui-sans-serif"/>
              </a:rPr>
            </a:b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60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645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700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32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59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088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743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798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3596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9241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032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06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883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7081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76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6266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l-SI" b="0" i="0" dirty="0">
                <a:solidFill>
                  <a:srgbClr val="000000"/>
                </a:solidFill>
                <a:effectLst/>
                <a:latin typeface="ui-sans-serif"/>
              </a:rPr>
            </a:b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58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309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l-SI" dirty="0">
                <a:effectLst/>
              </a:rPr>
            </a:b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5462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013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02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0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8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8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60170-4284-4062-99FC-B7EAABAAE41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2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tx2"/>
            </a:gs>
            <a:gs pos="18000">
              <a:schemeClr val="tx1"/>
            </a:gs>
            <a:gs pos="83000">
              <a:schemeClr val="tx1"/>
            </a:gs>
            <a:gs pos="100000">
              <a:schemeClr val="tx2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65B692D-1F6A-EC9E-BC38-0DF1708F8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9B6330-00A0-BBF2-16CD-11EE59BC3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86521"/>
            <a:ext cx="10515600" cy="1580197"/>
          </a:xfrm>
        </p:spPr>
        <p:txBody>
          <a:bodyPr lIns="0" tIns="0" rIns="0" bIns="0" anchor="t" anchorCtr="0"/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5D638-3D75-C392-906D-34D9DCA57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68543"/>
            <a:ext cx="10515600" cy="1715029"/>
          </a:xfrm>
        </p:spPr>
        <p:txBody>
          <a:bodyPr lIns="72000" tIns="0" rIns="0" bIns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19B4081-6326-CE6C-E2DB-679191C739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984750"/>
            <a:ext cx="4518727" cy="1335088"/>
          </a:xfrm>
        </p:spPr>
        <p:txBody>
          <a:bodyPr anchor="b" anchorCtr="0"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Town and Date</a:t>
            </a:r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1B027F5-3CAA-35D7-2A11-E293454C39C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476" y="538162"/>
            <a:ext cx="3296830" cy="2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6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D1A84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A049-5FFA-581E-6570-EE93BB35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 lang="en-GB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8C10-2851-72F8-D480-3079ACCD3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711D9-1DB4-7B12-D53F-69D3496F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49AC-38DC-46F1-8E3C-0854895CB0FC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E49EA-EDD3-C0A4-7771-144033C2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33A3-51AA-FD73-874C-6B4717B9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022B-13C8-40D4-A988-C8B150C0FCF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E254CB4-F992-43E0-B45B-B692F2061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554038"/>
          </a:xfrm>
          <a:noFill/>
        </p:spPr>
        <p:txBody>
          <a:bodyPr lIns="828000" tIns="0" rIns="0" bIns="0" anchor="ctr" anchorCtr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Click for Section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83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bg>
      <p:bgPr>
        <a:solidFill>
          <a:srgbClr val="D1A84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A049-5FFA-581E-6570-EE93BB35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8C10-2851-72F8-D480-3079ACCD3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180"/>
            <a:ext cx="4939453" cy="43513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711D9-1DB4-7B12-D53F-69D3496F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49AC-38DC-46F1-8E3C-0854895CB0FC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E49EA-EDD3-C0A4-7771-144033C2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33A3-51AA-FD73-874C-6B4717B9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022B-13C8-40D4-A988-C8B150C0FCF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840E94-A02C-25A5-7D4C-7D6DF0B304A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12654" y="1640180"/>
            <a:ext cx="4939453" cy="43513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406178E-A098-1A02-210E-B309D1ED15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554038"/>
          </a:xfrm>
          <a:noFill/>
        </p:spPr>
        <p:txBody>
          <a:bodyPr lIns="828000" tIns="0" rIns="0" bIns="0" anchor="ctr" anchorCtr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Click for Section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19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0">
              <a:schemeClr val="tx2"/>
            </a:gs>
            <a:gs pos="18000">
              <a:schemeClr val="tx1"/>
            </a:gs>
            <a:gs pos="83000">
              <a:schemeClr val="tx1"/>
            </a:gs>
            <a:gs pos="100000">
              <a:schemeClr val="tx2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982C9C5-804C-5A2D-49E2-543F56E65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91BC02-A10B-C785-DB12-D395DE21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67498"/>
            <a:ext cx="10515600" cy="2604875"/>
          </a:xfrm>
        </p:spPr>
        <p:txBody>
          <a:bodyPr lIns="0" tIns="0" rIns="0" bIns="0"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D7B4C-628E-6601-7B09-1C8731BF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49AC-38DC-46F1-8E3C-0854895CB0FC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0342A-A1EB-495D-D708-E5585942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22496-EE4C-749E-35BD-D48DFFE7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022B-13C8-40D4-A988-C8B150C0F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84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BEF32-AAED-78BD-0816-BC5664D6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54"/>
            <a:ext cx="10515600" cy="7218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1A4FC-B203-6ABE-E0F7-FBE729539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018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22051-EE2B-3B73-17F9-83CBD9CFF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7AC949AC-38DC-46F1-8E3C-0854895CB0FC}" type="datetimeFigureOut">
              <a:rPr lang="en-GB" smtClean="0"/>
              <a:pPr/>
              <a:t>14/04/2026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672F6-7232-659C-03AD-49295672A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GB"/>
              <a:t>Lorem ipsum dolor sit amet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00E11-BEB3-D295-00F6-805BFA4C3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5A57022B-13C8-40D4-A988-C8B150C0F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62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1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1A4E53-2E90-EDD6-42BF-7D5BD91B09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9E40F-23E4-B973-A207-8E20D5404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50314"/>
            <a:ext cx="10515600" cy="1580197"/>
          </a:xfrm>
        </p:spPr>
        <p:txBody>
          <a:bodyPr/>
          <a:lstStyle/>
          <a:p>
            <a:r>
              <a:rPr lang="sl-SI" dirty="0"/>
              <a:t>Raziskava </a:t>
            </a:r>
            <a:br>
              <a:rPr lang="sl-SI" dirty="0"/>
            </a:br>
            <a:r>
              <a:rPr lang="sl-SI" dirty="0"/>
              <a:t>Ugledni delodajalec</a:t>
            </a:r>
            <a:r>
              <a:rPr lang="en-GB" dirty="0"/>
              <a:t> 202</a:t>
            </a:r>
            <a:r>
              <a:rPr lang="sl-SI" dirty="0"/>
              <a:t>5</a:t>
            </a:r>
            <a:br>
              <a:rPr lang="sl-SI" dirty="0"/>
            </a:br>
            <a:br>
              <a:rPr lang="sl-SI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657600"/>
            <a:ext cx="33009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800" b="0">
                <a:solidFill>
                  <a:srgbClr val="FFFFFF"/>
                </a:solidFill>
              </a:defRPr>
            </a:pPr>
            <a:r>
              <a:rPr dirty="0" err="1"/>
              <a:t>Poročilo</a:t>
            </a:r>
            <a:r>
              <a:rPr dirty="0"/>
              <a:t> o </a:t>
            </a:r>
            <a:r>
              <a:rPr dirty="0" err="1"/>
              <a:t>znamki</a:t>
            </a:r>
            <a:r>
              <a:rPr dirty="0"/>
              <a:t> </a:t>
            </a:r>
            <a:r>
              <a:rPr dirty="0" err="1"/>
              <a:t>delodajalca</a:t>
            </a:r>
            <a:r>
              <a:rPr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18517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800" b="0">
                <a:solidFill>
                  <a:srgbClr val="FFFFFF"/>
                </a:solidFill>
              </a:defRPr>
            </a:pPr>
            <a:r>
              <a:rPr lang="sl-SI" dirty="0"/>
              <a:t>26. marec</a:t>
            </a:r>
            <a:r>
              <a:rPr dirty="0"/>
              <a:t>, 202</a:t>
            </a:r>
            <a:r>
              <a:rPr lang="sl-SI" dirty="0"/>
              <a:t>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03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84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5EF-7B95-8598-C459-BD72DA91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Izbor dejavnikov, ki vplivajo na ugled delodajalca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9554A-4248-2D56-5360-24B1B3FDD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6DBEFDE-9114-748D-22C1-471566B1299B}"/>
              </a:ext>
            </a:extLst>
          </p:cNvPr>
          <p:cNvSpPr/>
          <p:nvPr/>
        </p:nvSpPr>
        <p:spPr>
          <a:xfrm>
            <a:off x="706198" y="6117420"/>
            <a:ext cx="1612053" cy="503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6024E1-FCA7-A527-7E2A-2FC357E0A4D3}"/>
              </a:ext>
            </a:extLst>
          </p:cNvPr>
          <p:cNvGrpSpPr/>
          <p:nvPr/>
        </p:nvGrpSpPr>
        <p:grpSpPr>
          <a:xfrm>
            <a:off x="279468" y="1451455"/>
            <a:ext cx="2775079" cy="4979974"/>
            <a:chOff x="231779" y="1451455"/>
            <a:chExt cx="2775079" cy="4979974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EBE1889-96D7-AFA0-121C-5904BCCB86F0}"/>
                </a:ext>
              </a:extLst>
            </p:cNvPr>
            <p:cNvSpPr/>
            <p:nvPr/>
          </p:nvSpPr>
          <p:spPr>
            <a:xfrm>
              <a:off x="231779" y="1451455"/>
              <a:ext cx="2775079" cy="4979974"/>
            </a:xfrm>
            <a:prstGeom prst="roundRect">
              <a:avLst>
                <a:gd name="adj" fmla="val 6171"/>
              </a:avLst>
            </a:prstGeom>
            <a:solidFill>
              <a:srgbClr val="CC651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6BBABD-397F-11F0-D70A-AC3814CCBA75}"/>
                </a:ext>
              </a:extLst>
            </p:cNvPr>
            <p:cNvSpPr txBox="1"/>
            <p:nvPr/>
          </p:nvSpPr>
          <p:spPr>
            <a:xfrm>
              <a:off x="237455" y="1810798"/>
              <a:ext cx="2763726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sl-SI" sz="1200" b="1" dirty="0">
                  <a:solidFill>
                    <a:schemeClr val="bg1"/>
                  </a:solidFill>
                </a:rPr>
                <a:t>UGLED IN PODOBA </a:t>
              </a:r>
              <a:br>
                <a:rPr lang="en-GB" sz="1200" b="1">
                  <a:solidFill>
                    <a:schemeClr val="bg1"/>
                  </a:solidFill>
                </a:rPr>
              </a:br>
              <a:r>
                <a:rPr lang="sl-SI" sz="1200" b="1">
                  <a:solidFill>
                    <a:schemeClr val="bg1"/>
                  </a:solidFill>
                </a:rPr>
                <a:t>DELODAJALCA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C6572F-7CAE-A006-FCF9-91C02FAF080D}"/>
                </a:ext>
              </a:extLst>
            </p:cNvPr>
            <p:cNvSpPr txBox="1"/>
            <p:nvPr/>
          </p:nvSpPr>
          <p:spPr>
            <a:xfrm>
              <a:off x="239604" y="2427787"/>
              <a:ext cx="2759429" cy="249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3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900">
                  <a:solidFill>
                    <a:schemeClr val="bg1"/>
                  </a:solidFill>
                </a:rPr>
                <a:t>Pomembne lastnosti </a:t>
              </a:r>
              <a:br>
                <a:rPr lang="en-GB" sz="900">
                  <a:solidFill>
                    <a:schemeClr val="bg1"/>
                  </a:solidFill>
                </a:rPr>
              </a:br>
              <a:r>
                <a:rPr lang="pl-PL" sz="900">
                  <a:solidFill>
                    <a:schemeClr val="bg1"/>
                  </a:solidFill>
                </a:rPr>
                <a:t>delodajalca</a:t>
              </a:r>
              <a:r>
                <a:rPr lang="en-GB" sz="900">
                  <a:solidFill>
                    <a:schemeClr val="bg1"/>
                  </a:solidFill>
                </a:rPr>
                <a:t> </a:t>
              </a:r>
              <a:r>
                <a:rPr lang="pl-PL" sz="900">
                  <a:solidFill>
                    <a:schemeClr val="bg1"/>
                  </a:solidFill>
                </a:rPr>
                <a:t>kot organizacije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D7D901-943D-038C-EC31-F8EE2D69A7FE}"/>
                </a:ext>
              </a:extLst>
            </p:cNvPr>
            <p:cNvSpPr txBox="1"/>
            <p:nvPr/>
          </p:nvSpPr>
          <p:spPr>
            <a:xfrm>
              <a:off x="239604" y="3004887"/>
              <a:ext cx="2759429" cy="2908489"/>
            </a:xfrm>
            <a:prstGeom prst="rect">
              <a:avLst/>
            </a:prstGeom>
            <a:noFill/>
          </p:spPr>
          <p:txBody>
            <a:bodyPr wrap="square" lIns="108000" tIns="0" rIns="0" bIns="0" numCol="1" spcCol="288000" rtlCol="0">
              <a:spAutoFit/>
            </a:bodyPr>
            <a:lstStyle/>
            <a:p>
              <a:pPr marL="171450" marR="0" lvl="0" indent="-171450" defTabSz="914335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Pct val="150000"/>
                <a:buFont typeface="Calibri" panose="020F0502020204030204" pitchFamily="34" charset="0"/>
                <a:buChar char="›"/>
                <a:tabLst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Stalna nadgradnja tehnoloških orodij in rešitev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en-US" sz="1200" dirty="0" err="1">
                  <a:solidFill>
                    <a:schemeClr val="bg1"/>
                  </a:solidFill>
                </a:rPr>
                <a:t>Eti</a:t>
              </a:r>
              <a:r>
                <a:rPr lang="sl-SI" sz="1200" dirty="0">
                  <a:solidFill>
                    <a:schemeClr val="bg1"/>
                  </a:solidFill>
                </a:rPr>
                <a:t>č</a:t>
              </a:r>
              <a:r>
                <a:rPr lang="en-US" sz="1200" dirty="0">
                  <a:solidFill>
                    <a:schemeClr val="bg1"/>
                  </a:solidFill>
                </a:rPr>
                <a:t>n</a:t>
              </a:r>
              <a:r>
                <a:rPr lang="sl-SI" sz="1200" dirty="0">
                  <a:solidFill>
                    <a:schemeClr val="bg1"/>
                  </a:solidFill>
                </a:rPr>
                <a:t>a usmerjenost podjetja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Jasni in ambiciozni cilji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Inova</a:t>
              </a:r>
              <a:r>
                <a:rPr lang="sl-SI" sz="1200" dirty="0">
                  <a:solidFill>
                    <a:schemeClr val="bg1"/>
                  </a:solidFill>
                </a:rPr>
                <a:t>tivna kultura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Vodstvo s strastjo</a:t>
              </a: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Kakovostni izdelki in storitve</a:t>
              </a: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Rast in produktivnost podjetja</a:t>
              </a: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Vključenost v družbene dejavnosti in trajnostne prakse</a:t>
              </a: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Prestižna blagovna znamka </a:t>
              </a: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Uspešnost na trgu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78EECA6-47BA-3ED2-28EC-47CCE1D18E25}"/>
              </a:ext>
            </a:extLst>
          </p:cNvPr>
          <p:cNvGrpSpPr/>
          <p:nvPr/>
        </p:nvGrpSpPr>
        <p:grpSpPr>
          <a:xfrm>
            <a:off x="3232129" y="1451455"/>
            <a:ext cx="2775079" cy="4979974"/>
            <a:chOff x="3181890" y="1451455"/>
            <a:chExt cx="2775079" cy="4979974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48CD56F-1284-DDED-84AF-2C3E3C457286}"/>
                </a:ext>
              </a:extLst>
            </p:cNvPr>
            <p:cNvSpPr/>
            <p:nvPr/>
          </p:nvSpPr>
          <p:spPr>
            <a:xfrm>
              <a:off x="3181890" y="1451455"/>
              <a:ext cx="2775079" cy="4979974"/>
            </a:xfrm>
            <a:prstGeom prst="roundRect">
              <a:avLst>
                <a:gd name="adj" fmla="val 6171"/>
              </a:avLst>
            </a:prstGeom>
            <a:solidFill>
              <a:srgbClr val="5A7F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0E1EE2-6F42-308D-C8D3-BE3B4F55AFA6}"/>
                </a:ext>
              </a:extLst>
            </p:cNvPr>
            <p:cNvSpPr txBox="1"/>
            <p:nvPr/>
          </p:nvSpPr>
          <p:spPr>
            <a:xfrm>
              <a:off x="3184039" y="1903131"/>
              <a:ext cx="2770781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sl-SI" sz="1200" b="1" dirty="0">
                  <a:solidFill>
                    <a:schemeClr val="bg1"/>
                  </a:solidFill>
                </a:rPr>
                <a:t>LJUDJE IN KULTURA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63F06A2-35D1-43F3-8C24-2E2A1FE6F244}"/>
                </a:ext>
              </a:extLst>
            </p:cNvPr>
            <p:cNvSpPr txBox="1"/>
            <p:nvPr/>
          </p:nvSpPr>
          <p:spPr>
            <a:xfrm>
              <a:off x="3181890" y="2427787"/>
              <a:ext cx="2775079" cy="249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35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pl-PL" sz="900" dirty="0">
                  <a:solidFill>
                    <a:schemeClr val="bg1"/>
                  </a:solidFill>
                </a:rPr>
                <a:t>Družbeno okolje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pl-PL" sz="900" dirty="0">
                  <a:solidFill>
                    <a:schemeClr val="bg1"/>
                  </a:solidFill>
                </a:rPr>
                <a:t>na delovnem mestu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3B91C70-366A-4A52-2D3B-C34C5330CBD7}"/>
                </a:ext>
              </a:extLst>
            </p:cNvPr>
            <p:cNvSpPr txBox="1"/>
            <p:nvPr/>
          </p:nvSpPr>
          <p:spPr>
            <a:xfrm>
              <a:off x="3189786" y="3010175"/>
              <a:ext cx="2759287" cy="2723823"/>
            </a:xfrm>
            <a:prstGeom prst="rect">
              <a:avLst/>
            </a:prstGeom>
            <a:noFill/>
          </p:spPr>
          <p:txBody>
            <a:bodyPr wrap="square" lIns="108000" tIns="0" rIns="0" bIns="0" numCol="1" spcCol="288000" rtlCol="0">
              <a:spAutoFit/>
            </a:bodyPr>
            <a:lstStyle>
              <a:defPPr>
                <a:defRPr lang="en-US"/>
              </a:defPPr>
              <a:lvl1pPr marL="171450" marR="0" lvl="0" indent="-171450" defTabSz="914335" fontAlgn="auto">
                <a:lnSpc>
                  <a:spcPts val="17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50000"/>
                <a:buFont typeface="Calibri" panose="020F0502020204030204" pitchFamily="34" charset="0"/>
                <a:buChar char="›"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</a:defRPr>
              </a:lvl1pPr>
            </a:lstStyle>
            <a:p>
              <a:pPr marR="0" lvl="0" fontAlgn="auto">
                <a:lnSpc>
                  <a:spcPct val="100000"/>
                </a:lnSpc>
                <a:spcBef>
                  <a:spcPts val="0"/>
                </a:spcBef>
                <a:buClrTx/>
                <a:tabLst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Raznolikost in vključenost</a:t>
              </a:r>
            </a:p>
            <a:p>
              <a:pPr marR="0" lvl="0" fontAlgn="auto">
                <a:lnSpc>
                  <a:spcPct val="100000"/>
                </a:lnSpc>
                <a:spcBef>
                  <a:spcPts val="0"/>
                </a:spcBef>
                <a:buClrTx/>
                <a:tabLst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Zaposlovanje le najboljših talentov</a:t>
              </a:r>
            </a:p>
            <a:p>
              <a:pPr marR="0" lvl="0" fontAlgn="auto">
                <a:lnSpc>
                  <a:spcPct val="100000"/>
                </a:lnSpc>
                <a:spcBef>
                  <a:spcPts val="0"/>
                </a:spcBef>
                <a:buClrTx/>
                <a:tabLst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Spoštovanje zaposlenih</a:t>
              </a:r>
            </a:p>
            <a:p>
              <a:pPr marR="0" lvl="0" fontAlgn="auto">
                <a:lnSpc>
                  <a:spcPct val="100000"/>
                </a:lnSpc>
                <a:spcBef>
                  <a:spcPts val="0"/>
                </a:spcBef>
                <a:buClrTx/>
                <a:tabLst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Osebni vpliv</a:t>
              </a:r>
            </a:p>
            <a:p>
              <a:pPr marR="0" lvl="0" fontAlgn="auto">
                <a:lnSpc>
                  <a:spcPct val="100000"/>
                </a:lnSpc>
                <a:spcBef>
                  <a:spcPts val="0"/>
                </a:spcBef>
                <a:buClrTx/>
                <a:tabLst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Globalna interakcija</a:t>
              </a:r>
            </a:p>
            <a:p>
              <a:pPr marR="0" lvl="0" fontAlgn="auto">
                <a:lnSpc>
                  <a:spcPct val="100000"/>
                </a:lnSpc>
                <a:spcBef>
                  <a:spcPts val="0"/>
                </a:spcBef>
                <a:buClrTx/>
                <a:tabLst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Karierna rast in podpora</a:t>
              </a:r>
            </a:p>
            <a:p>
              <a:pPr marR="0" lvl="0" fontAlgn="auto">
                <a:lnSpc>
                  <a:spcPct val="100000"/>
                </a:lnSpc>
                <a:spcBef>
                  <a:spcPts val="0"/>
                </a:spcBef>
                <a:buClrTx/>
                <a:tabLst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Kreativno delovno okolje</a:t>
              </a:r>
            </a:p>
            <a:p>
              <a:pPr marR="0" lvl="0" fontAlgn="auto">
                <a:lnSpc>
                  <a:spcPct val="100000"/>
                </a:lnSpc>
                <a:spcBef>
                  <a:spcPts val="0"/>
                </a:spcBef>
                <a:buClrTx/>
                <a:tabLst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Prijetni medsebojni odnosi</a:t>
              </a:r>
            </a:p>
            <a:p>
              <a:pPr marR="0" lvl="0" fontAlgn="auto">
                <a:lnSpc>
                  <a:spcPct val="100000"/>
                </a:lnSpc>
                <a:spcBef>
                  <a:spcPts val="0"/>
                </a:spcBef>
                <a:buClrTx/>
                <a:tabLst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Prepoznavanje uspešnosti</a:t>
              </a:r>
            </a:p>
            <a:p>
              <a:pPr marR="0" lvl="0" fontAlgn="auto">
                <a:lnSpc>
                  <a:spcPct val="100000"/>
                </a:lnSpc>
                <a:spcBef>
                  <a:spcPts val="0"/>
                </a:spcBef>
                <a:buClrTx/>
                <a:tabLst/>
                <a:defRPr/>
              </a:pPr>
              <a:r>
                <a:rPr lang="sl-SI" sz="1200" dirty="0">
                  <a:solidFill>
                    <a:schemeClr val="bg1"/>
                  </a:solidFill>
                </a:rPr>
                <a:t>Uravnoteženost med delom in zasebnim življnjem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7D655F5-9D6D-1848-FCB7-E802870E371A}"/>
              </a:ext>
            </a:extLst>
          </p:cNvPr>
          <p:cNvGrpSpPr/>
          <p:nvPr/>
        </p:nvGrpSpPr>
        <p:grpSpPr>
          <a:xfrm>
            <a:off x="6184790" y="1451455"/>
            <a:ext cx="2775079" cy="4979974"/>
            <a:chOff x="6192459" y="1451455"/>
            <a:chExt cx="2775079" cy="497997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4B2207F-401F-0B2B-D243-66A69BA6C021}"/>
                </a:ext>
              </a:extLst>
            </p:cNvPr>
            <p:cNvSpPr/>
            <p:nvPr/>
          </p:nvSpPr>
          <p:spPr>
            <a:xfrm>
              <a:off x="6192459" y="1451455"/>
              <a:ext cx="2775079" cy="4979974"/>
            </a:xfrm>
            <a:prstGeom prst="roundRect">
              <a:avLst>
                <a:gd name="adj" fmla="val 6171"/>
              </a:avLst>
            </a:prstGeom>
            <a:solidFill>
              <a:srgbClr val="F7E3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65E6012-4C2D-BBC2-AE93-C1FDADEA3319}"/>
                </a:ext>
              </a:extLst>
            </p:cNvPr>
            <p:cNvSpPr txBox="1"/>
            <p:nvPr/>
          </p:nvSpPr>
          <p:spPr>
            <a:xfrm>
              <a:off x="6194608" y="1718465"/>
              <a:ext cx="2770781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sl-SI" sz="1200" b="1" dirty="0"/>
                <a:t>PRILOŽNOSTI ZA</a:t>
              </a:r>
              <a:br>
                <a:rPr lang="en-GB" sz="1200" b="1" dirty="0"/>
              </a:br>
              <a:r>
                <a:rPr lang="sl-SI" sz="1200" b="1" dirty="0"/>
                <a:t>NAPREDOVANJE</a:t>
              </a:r>
              <a:r>
                <a:rPr lang="en-GB" sz="1200" b="1" dirty="0"/>
                <a:t> </a:t>
              </a:r>
              <a:r>
                <a:rPr lang="sl-SI" sz="1200" b="1" dirty="0"/>
                <a:t>IN</a:t>
              </a:r>
              <a:br>
                <a:rPr lang="en-GB" sz="1200" b="1" dirty="0"/>
              </a:br>
              <a:r>
                <a:rPr lang="sl-SI" sz="1200" b="1" dirty="0"/>
                <a:t>NAGRAJEVANJE</a:t>
              </a:r>
              <a:endParaRPr lang="en-GB" sz="1200" b="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DECD3FE-5E23-C57C-EDE7-B3E05A4ADB7C}"/>
                </a:ext>
              </a:extLst>
            </p:cNvPr>
            <p:cNvSpPr txBox="1"/>
            <p:nvPr/>
          </p:nvSpPr>
          <p:spPr>
            <a:xfrm>
              <a:off x="6196109" y="2427787"/>
              <a:ext cx="2767779" cy="249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algn="ctr" defTabSz="914335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 err="1"/>
                <a:t>Denarna</a:t>
              </a:r>
              <a:r>
                <a:rPr lang="en-GB" sz="900" dirty="0"/>
                <a:t> </a:t>
              </a:r>
              <a:r>
                <a:rPr lang="en-GB" sz="900" dirty="0" err="1"/>
                <a:t>nadomestila</a:t>
              </a:r>
              <a:r>
                <a:rPr lang="en-GB" sz="900" dirty="0"/>
                <a:t> in </a:t>
              </a:r>
              <a:r>
                <a:rPr lang="en-GB" sz="900" dirty="0" err="1"/>
                <a:t>druge</a:t>
              </a:r>
              <a:br>
                <a:rPr lang="en-GB" sz="900" dirty="0"/>
              </a:br>
              <a:r>
                <a:rPr lang="en-GB" sz="900" dirty="0" err="1"/>
                <a:t>ugodnosti</a:t>
              </a:r>
              <a:r>
                <a:rPr lang="en-GB" sz="900" dirty="0"/>
                <a:t>, </a:t>
              </a:r>
              <a:r>
                <a:rPr lang="en-GB" sz="900" dirty="0" err="1"/>
                <a:t>sedaj</a:t>
              </a:r>
              <a:r>
                <a:rPr lang="en-GB" sz="900" dirty="0"/>
                <a:t> in v </a:t>
              </a:r>
              <a:r>
                <a:rPr lang="en-GB" sz="900" dirty="0" err="1"/>
                <a:t>prihodnje</a:t>
              </a:r>
              <a:endParaRPr lang="en-GB" sz="9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BC27B6A-5E96-3A98-BA06-1D1715802AA4}"/>
                </a:ext>
              </a:extLst>
            </p:cNvPr>
            <p:cNvSpPr txBox="1"/>
            <p:nvPr/>
          </p:nvSpPr>
          <p:spPr>
            <a:xfrm>
              <a:off x="6192460" y="3004887"/>
              <a:ext cx="2416031" cy="3170099"/>
            </a:xfrm>
            <a:prstGeom prst="rect">
              <a:avLst/>
            </a:prstGeom>
            <a:noFill/>
          </p:spPr>
          <p:txBody>
            <a:bodyPr wrap="square" lIns="108000" tIns="0" rIns="0" bIns="0" numCol="1" spcCol="288000" rtlCol="0">
              <a:spAutoFit/>
            </a:bodyPr>
            <a:lstStyle/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/>
                <a:t>Bonusi pogojeni z uspešnostjo</a:t>
              </a: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/>
                <a:t>Privlačne dodatne ugodnosti</a:t>
              </a: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/>
                <a:t>Hitro napredovanje</a:t>
              </a: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/>
                <a:t>Finančna podpora za izobraževanje</a:t>
              </a: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/>
                <a:t>Vodstvene možnosti</a:t>
              </a: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/>
                <a:t>Podpora enakopravnosti spolov</a:t>
              </a: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/>
                <a:t>Jasna pot napredovanja</a:t>
              </a: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/>
                <a:t>Dobra referenca za nadaljno kariero</a:t>
              </a: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/>
                <a:t>Finančna rast posameznika</a:t>
              </a:r>
            </a:p>
            <a:p>
              <a:pPr marL="171450" indent="-171450" defTabSz="914335">
                <a:spcAft>
                  <a:spcPts val="600"/>
                </a:spcAft>
                <a:buSzPct val="150000"/>
                <a:buFont typeface="Calibri" panose="020F0502020204030204" pitchFamily="34" charset="0"/>
                <a:buChar char="›"/>
                <a:defRPr/>
              </a:pPr>
              <a:r>
                <a:rPr lang="sl-SI" sz="1200" dirty="0"/>
                <a:t>Konkurenčna osnovna plača</a:t>
              </a:r>
            </a:p>
            <a:p>
              <a:pPr defTabSz="914335">
                <a:spcAft>
                  <a:spcPts val="600"/>
                </a:spcAft>
                <a:buSzPct val="150000"/>
                <a:defRPr/>
              </a:pPr>
              <a:endParaRPr lang="en-US" sz="1200" dirty="0"/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13130BD-2527-D5B2-164B-8771981C5C46}"/>
              </a:ext>
            </a:extLst>
          </p:cNvPr>
          <p:cNvSpPr/>
          <p:nvPr/>
        </p:nvSpPr>
        <p:spPr>
          <a:xfrm>
            <a:off x="9152337" y="1451455"/>
            <a:ext cx="2775079" cy="4979974"/>
          </a:xfrm>
          <a:prstGeom prst="roundRect">
            <a:avLst>
              <a:gd name="adj" fmla="val 617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5E1F76-146F-4637-0883-B2BBF314A5AA}"/>
              </a:ext>
            </a:extLst>
          </p:cNvPr>
          <p:cNvSpPr txBox="1"/>
          <p:nvPr/>
        </p:nvSpPr>
        <p:spPr>
          <a:xfrm>
            <a:off x="9137452" y="1810798"/>
            <a:ext cx="277507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sl-SI" sz="1200" b="1" dirty="0">
                <a:solidFill>
                  <a:schemeClr val="bg1"/>
                </a:solidFill>
              </a:rPr>
              <a:t>ZNAČILNOSTI</a:t>
            </a:r>
            <a:br>
              <a:rPr lang="en-GB" sz="1200" b="1" dirty="0">
                <a:solidFill>
                  <a:schemeClr val="bg1"/>
                </a:solidFill>
              </a:rPr>
            </a:br>
            <a:r>
              <a:rPr lang="sl-SI" sz="1200" b="1" dirty="0">
                <a:solidFill>
                  <a:schemeClr val="bg1"/>
                </a:solidFill>
              </a:rPr>
              <a:t>DELOVNEGA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sl-SI" sz="1200" b="1" dirty="0">
                <a:solidFill>
                  <a:schemeClr val="bg1"/>
                </a:solidFill>
              </a:rPr>
              <a:t>MESTA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2FA8BC-A200-0067-0D08-8B3A4F523378}"/>
              </a:ext>
            </a:extLst>
          </p:cNvPr>
          <p:cNvSpPr txBox="1"/>
          <p:nvPr/>
        </p:nvSpPr>
        <p:spPr>
          <a:xfrm>
            <a:off x="9143128" y="2490111"/>
            <a:ext cx="2763726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35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dirty="0" err="1">
                <a:solidFill>
                  <a:schemeClr val="bg1"/>
                </a:solidFill>
              </a:rPr>
              <a:t>Zahteve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delovnega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mesta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B8BB23E-7EB4-61FE-E33A-9F2CEB78FBF6}"/>
              </a:ext>
            </a:extLst>
          </p:cNvPr>
          <p:cNvSpPr txBox="1"/>
          <p:nvPr/>
        </p:nvSpPr>
        <p:spPr>
          <a:xfrm>
            <a:off x="9152337" y="3032056"/>
            <a:ext cx="2745309" cy="2723823"/>
          </a:xfrm>
          <a:prstGeom prst="rect">
            <a:avLst/>
          </a:prstGeom>
          <a:noFill/>
        </p:spPr>
        <p:txBody>
          <a:bodyPr wrap="square" lIns="108000" tIns="0" rIns="0" bIns="0" numCol="1" spcCol="288000" rtlCol="0">
            <a:spAutoFit/>
          </a:bodyPr>
          <a:lstStyle/>
          <a:p>
            <a:pPr marL="171450" marR="0" lvl="0" indent="-171450" defTabSz="914335" fontAlgn="auto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Calibri" panose="020F0502020204030204" pitchFamily="34" charset="0"/>
              <a:buChar char="›"/>
              <a:tabLst/>
              <a:defRPr/>
            </a:pPr>
            <a:r>
              <a:rPr lang="sl-SI" sz="1200" dirty="0">
                <a:solidFill>
                  <a:schemeClr val="bg1"/>
                </a:solidFill>
              </a:rPr>
              <a:t>Širok spekter nalog</a:t>
            </a:r>
          </a:p>
          <a:p>
            <a:pPr marL="171450" marR="0" lvl="0" indent="-171450" defTabSz="914335" fontAlgn="auto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Calibri" panose="020F0502020204030204" pitchFamily="34" charset="0"/>
              <a:buChar char="›"/>
              <a:tabLst/>
              <a:defRPr/>
            </a:pPr>
            <a:r>
              <a:rPr lang="sl-SI" sz="1200" dirty="0">
                <a:solidFill>
                  <a:schemeClr val="bg1"/>
                </a:solidFill>
              </a:rPr>
              <a:t>Možnosti za mednarodno sodelovanje</a:t>
            </a:r>
          </a:p>
          <a:p>
            <a:pPr marL="171450" marR="0" lvl="0" indent="-171450" defTabSz="914335" fontAlgn="auto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Calibri" panose="020F0502020204030204" pitchFamily="34" charset="0"/>
              <a:buChar char="›"/>
              <a:tabLst/>
              <a:defRPr/>
            </a:pPr>
            <a:r>
              <a:rPr lang="sl-SI" sz="1200" dirty="0">
                <a:solidFill>
                  <a:schemeClr val="bg1"/>
                </a:solidFill>
              </a:rPr>
              <a:t>Zagotovljena zaposlitev</a:t>
            </a:r>
          </a:p>
          <a:p>
            <a:pPr marL="171450" marR="0" lvl="0" indent="-171450" defTabSz="914335" fontAlgn="auto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Calibri" panose="020F0502020204030204" pitchFamily="34" charset="0"/>
              <a:buChar char="›"/>
              <a:tabLst/>
              <a:defRPr/>
            </a:pPr>
            <a:r>
              <a:rPr lang="sl-SI" sz="1200" dirty="0">
                <a:solidFill>
                  <a:schemeClr val="bg1"/>
                </a:solidFill>
              </a:rPr>
              <a:t>Razvoj strokovnih veščin</a:t>
            </a:r>
          </a:p>
          <a:p>
            <a:pPr marL="171450" marR="0" lvl="0" indent="-171450" defTabSz="914335" fontAlgn="auto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Calibri" panose="020F0502020204030204" pitchFamily="34" charset="0"/>
              <a:buChar char="›"/>
              <a:tabLst/>
              <a:defRPr/>
            </a:pPr>
            <a:r>
              <a:rPr lang="sl-SI" sz="1200" dirty="0">
                <a:solidFill>
                  <a:schemeClr val="bg1"/>
                </a:solidFill>
              </a:rPr>
              <a:t>Raven odgovornosti</a:t>
            </a:r>
          </a:p>
          <a:p>
            <a:pPr marL="171450" marR="0" lvl="0" indent="-171450" defTabSz="914335" fontAlgn="auto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Calibri" panose="020F0502020204030204" pitchFamily="34" charset="0"/>
              <a:buChar char="›"/>
              <a:tabLst/>
              <a:defRPr/>
            </a:pPr>
            <a:r>
              <a:rPr lang="sl-SI" sz="1200" dirty="0">
                <a:solidFill>
                  <a:schemeClr val="bg1"/>
                </a:solidFill>
              </a:rPr>
              <a:t>Prilagodljivi delovni pogoji</a:t>
            </a:r>
          </a:p>
          <a:p>
            <a:pPr marL="171450" marR="0" lvl="0" indent="-171450" defTabSz="914335" fontAlgn="auto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Calibri" panose="020F0502020204030204" pitchFamily="34" charset="0"/>
              <a:buChar char="›"/>
              <a:tabLst/>
              <a:defRPr/>
            </a:pPr>
            <a:r>
              <a:rPr lang="sl-SI" sz="1200" dirty="0">
                <a:solidFill>
                  <a:schemeClr val="bg1"/>
                </a:solidFill>
              </a:rPr>
              <a:t>Komplekstnost dela</a:t>
            </a:r>
          </a:p>
          <a:p>
            <a:pPr marL="171450" marR="0" lvl="0" indent="-171450" defTabSz="914335" fontAlgn="auto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Calibri" panose="020F0502020204030204" pitchFamily="34" charset="0"/>
              <a:buChar char="›"/>
              <a:tabLst/>
              <a:defRPr/>
            </a:pPr>
            <a:r>
              <a:rPr lang="sl-SI" sz="1200" dirty="0">
                <a:solidFill>
                  <a:schemeClr val="bg1"/>
                </a:solidFill>
              </a:rPr>
              <a:t>Poudarek na učinkovitosti</a:t>
            </a:r>
          </a:p>
          <a:p>
            <a:pPr marL="171450" marR="0" lvl="0" indent="-171450" defTabSz="914335" fontAlgn="auto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Calibri" panose="020F0502020204030204" pitchFamily="34" charset="0"/>
              <a:buChar char="›"/>
              <a:tabLst/>
              <a:defRPr/>
            </a:pPr>
            <a:r>
              <a:rPr lang="sl-SI" sz="1200" dirty="0">
                <a:solidFill>
                  <a:schemeClr val="bg1"/>
                </a:solidFill>
              </a:rPr>
              <a:t>Kolektivno delo</a:t>
            </a:r>
          </a:p>
          <a:p>
            <a:pPr marL="171450" marR="0" lvl="0" indent="-171450" defTabSz="914335" fontAlgn="auto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Calibri" panose="020F0502020204030204" pitchFamily="34" charset="0"/>
              <a:buChar char="›"/>
              <a:tabLst/>
              <a:defRPr/>
            </a:pPr>
            <a:r>
              <a:rPr lang="sl-SI" sz="1200" dirty="0">
                <a:solidFill>
                  <a:schemeClr val="bg1"/>
                </a:solidFill>
              </a:rPr>
              <a:t>Poudarek na strankah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22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14D8-1472-7E2D-2469-794C1556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so se preference neakademskih strokovnjakov spreminjale skozi leta?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84C13-BA75-8EBF-94E5-622F29D0C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31CB0BC-A216-C2A7-E809-71C80B0328D6}"/>
              </a:ext>
            </a:extLst>
          </p:cNvPr>
          <p:cNvGrpSpPr/>
          <p:nvPr/>
        </p:nvGrpSpPr>
        <p:grpSpPr>
          <a:xfrm>
            <a:off x="6214857" y="6116956"/>
            <a:ext cx="6230061" cy="424555"/>
            <a:chOff x="3459249" y="5544949"/>
            <a:chExt cx="6230061" cy="424555"/>
          </a:xfrm>
        </p:grpSpPr>
        <p:sp>
          <p:nvSpPr>
            <p:cNvPr id="49" name="TextBox 23">
              <a:extLst>
                <a:ext uri="{FF2B5EF4-FFF2-40B4-BE49-F238E27FC236}">
                  <a16:creationId xmlns:a16="http://schemas.microsoft.com/office/drawing/2014/main" id="{0B2532AA-4014-F7D5-5ED1-58CB15B41463}"/>
                </a:ext>
              </a:extLst>
            </p:cNvPr>
            <p:cNvSpPr txBox="1"/>
            <p:nvPr/>
          </p:nvSpPr>
          <p:spPr>
            <a:xfrm>
              <a:off x="3793458" y="5556281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Ugled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in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podoba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delodajalca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0" name="TextBox 23">
              <a:extLst>
                <a:ext uri="{FF2B5EF4-FFF2-40B4-BE49-F238E27FC236}">
                  <a16:creationId xmlns:a16="http://schemas.microsoft.com/office/drawing/2014/main" id="{58C5AB9B-9CAD-0A00-D089-0EA6BA07FB85}"/>
                </a:ext>
              </a:extLst>
            </p:cNvPr>
            <p:cNvSpPr txBox="1"/>
            <p:nvPr/>
          </p:nvSpPr>
          <p:spPr>
            <a:xfrm>
              <a:off x="7072677" y="5556281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Ljudje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in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kultura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1" name="TextBox 23">
              <a:extLst>
                <a:ext uri="{FF2B5EF4-FFF2-40B4-BE49-F238E27FC236}">
                  <a16:creationId xmlns:a16="http://schemas.microsoft.com/office/drawing/2014/main" id="{EBC01B4A-98C5-D8A0-A3B3-388505524FFC}"/>
                </a:ext>
              </a:extLst>
            </p:cNvPr>
            <p:cNvSpPr txBox="1"/>
            <p:nvPr/>
          </p:nvSpPr>
          <p:spPr>
            <a:xfrm>
              <a:off x="3791667" y="5808689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Priložnosti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za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napredovanje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in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nagrajevanje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7526E07-03D6-27AE-F0AB-E01CD566121C}"/>
                </a:ext>
              </a:extLst>
            </p:cNvPr>
            <p:cNvSpPr txBox="1"/>
            <p:nvPr/>
          </p:nvSpPr>
          <p:spPr>
            <a:xfrm>
              <a:off x="7070886" y="5808690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Zna</a:t>
              </a:r>
              <a:r>
                <a:rPr kumimoji="0" lang="sl-SI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č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ilnosti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delovnega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mesta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3" name="Rektangel 49">
              <a:extLst>
                <a:ext uri="{FF2B5EF4-FFF2-40B4-BE49-F238E27FC236}">
                  <a16:creationId xmlns:a16="http://schemas.microsoft.com/office/drawing/2014/main" id="{2A003D64-114C-FC4A-6E82-F3D0225DD59D}"/>
                </a:ext>
              </a:extLst>
            </p:cNvPr>
            <p:cNvSpPr/>
            <p:nvPr/>
          </p:nvSpPr>
          <p:spPr>
            <a:xfrm>
              <a:off x="3459249" y="5544949"/>
              <a:ext cx="185145" cy="178769"/>
            </a:xfrm>
            <a:prstGeom prst="rect">
              <a:avLst/>
            </a:prstGeom>
            <a:solidFill>
              <a:srgbClr val="CC65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highlight>
                  <a:srgbClr val="CC651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4" name="Rektangel 50">
              <a:extLst>
                <a:ext uri="{FF2B5EF4-FFF2-40B4-BE49-F238E27FC236}">
                  <a16:creationId xmlns:a16="http://schemas.microsoft.com/office/drawing/2014/main" id="{13523872-3A91-3957-2951-F12EE8DB2648}"/>
                </a:ext>
              </a:extLst>
            </p:cNvPr>
            <p:cNvSpPr/>
            <p:nvPr/>
          </p:nvSpPr>
          <p:spPr>
            <a:xfrm>
              <a:off x="3459249" y="5790735"/>
              <a:ext cx="185145" cy="178769"/>
            </a:xfrm>
            <a:prstGeom prst="rect">
              <a:avLst/>
            </a:prstGeom>
            <a:solidFill>
              <a:srgbClr val="F7E3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5" name="Rektangel 51">
              <a:extLst>
                <a:ext uri="{FF2B5EF4-FFF2-40B4-BE49-F238E27FC236}">
                  <a16:creationId xmlns:a16="http://schemas.microsoft.com/office/drawing/2014/main" id="{4E3D698C-C83C-A6D2-9BB1-A31D68A5EE71}"/>
                </a:ext>
              </a:extLst>
            </p:cNvPr>
            <p:cNvSpPr/>
            <p:nvPr/>
          </p:nvSpPr>
          <p:spPr>
            <a:xfrm>
              <a:off x="6751786" y="5544949"/>
              <a:ext cx="185145" cy="17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96A1F23-74EC-5E36-FC56-619EB36F8C52}"/>
                </a:ext>
              </a:extLst>
            </p:cNvPr>
            <p:cNvSpPr/>
            <p:nvPr/>
          </p:nvSpPr>
          <p:spPr>
            <a:xfrm>
              <a:off x="6751786" y="5790735"/>
              <a:ext cx="185145" cy="178769"/>
            </a:xfrm>
            <a:prstGeom prst="rect">
              <a:avLst/>
            </a:prstGeom>
            <a:solidFill>
              <a:srgbClr val="13273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5066CB-E935-4C17-8278-B42A29A69E5A}"/>
              </a:ext>
            </a:extLst>
          </p:cNvPr>
          <p:cNvGrpSpPr/>
          <p:nvPr/>
        </p:nvGrpSpPr>
        <p:grpSpPr>
          <a:xfrm>
            <a:off x="730800" y="1918800"/>
            <a:ext cx="2634530" cy="3634242"/>
            <a:chOff x="853337" y="1918800"/>
            <a:chExt cx="2634530" cy="36342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3964F6-0CE0-5131-273D-D3CBCDF34A9E}"/>
                </a:ext>
              </a:extLst>
            </p:cNvPr>
            <p:cNvSpPr txBox="1"/>
            <p:nvPr/>
          </p:nvSpPr>
          <p:spPr>
            <a:xfrm>
              <a:off x="1004877" y="1918800"/>
              <a:ext cx="1507629" cy="3847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sl-SI" sz="2500" b="1" dirty="0"/>
                <a:t>2024</a:t>
              </a:r>
            </a:p>
          </p:txBody>
        </p:sp>
        <p:sp>
          <p:nvSpPr>
            <p:cNvPr id="7" name="Rectangle 101">
              <a:extLst>
                <a:ext uri="{FF2B5EF4-FFF2-40B4-BE49-F238E27FC236}">
                  <a16:creationId xmlns:a16="http://schemas.microsoft.com/office/drawing/2014/main" id="{434B7B23-93DB-54C8-BD42-974BC84BD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37" y="2522796"/>
              <a:ext cx="208596" cy="2027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 dirty="0"/>
            </a:p>
          </p:txBody>
        </p:sp>
        <p:sp>
          <p:nvSpPr>
            <p:cNvPr id="8" name="Rectangle 101">
              <a:extLst>
                <a:ext uri="{FF2B5EF4-FFF2-40B4-BE49-F238E27FC236}">
                  <a16:creationId xmlns:a16="http://schemas.microsoft.com/office/drawing/2014/main" id="{289C5784-B78B-6064-FFF4-096012C82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37" y="3757256"/>
              <a:ext cx="208596" cy="202781"/>
            </a:xfrm>
            <a:prstGeom prst="rect">
              <a:avLst/>
            </a:prstGeom>
            <a:solidFill>
              <a:srgbClr val="5A7F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9" name="Rectangle 101">
              <a:extLst>
                <a:ext uri="{FF2B5EF4-FFF2-40B4-BE49-F238E27FC236}">
                  <a16:creationId xmlns:a16="http://schemas.microsoft.com/office/drawing/2014/main" id="{D94CB885-0EAA-2C3B-6894-766A6CC39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37" y="3140026"/>
              <a:ext cx="208596" cy="202781"/>
            </a:xfrm>
            <a:prstGeom prst="rect">
              <a:avLst/>
            </a:prstGeom>
            <a:solidFill>
              <a:srgbClr val="5A7F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10" name="Rectangle 101">
              <a:extLst>
                <a:ext uri="{FF2B5EF4-FFF2-40B4-BE49-F238E27FC236}">
                  <a16:creationId xmlns:a16="http://schemas.microsoft.com/office/drawing/2014/main" id="{FFE907AB-4291-DEE7-3D91-2764DA999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37" y="2831411"/>
              <a:ext cx="208596" cy="2027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11" name="Rectangle 101">
              <a:extLst>
                <a:ext uri="{FF2B5EF4-FFF2-40B4-BE49-F238E27FC236}">
                  <a16:creationId xmlns:a16="http://schemas.microsoft.com/office/drawing/2014/main" id="{C8251D76-0F30-C3B8-41A4-B5033E26D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37" y="4991716"/>
              <a:ext cx="208596" cy="202781"/>
            </a:xfrm>
            <a:prstGeom prst="rect">
              <a:avLst/>
            </a:prstGeom>
            <a:solidFill>
              <a:srgbClr val="CC65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6C9BFA-22A1-F6EC-023A-49BB3A84F91F}"/>
                </a:ext>
              </a:extLst>
            </p:cNvPr>
            <p:cNvSpPr txBox="1"/>
            <p:nvPr/>
          </p:nvSpPr>
          <p:spPr>
            <a:xfrm>
              <a:off x="1040404" y="2484286"/>
              <a:ext cx="20683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Spoštovanje zaposlenih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2B58FA-3938-17D6-FB2F-64D85F67903F}"/>
                </a:ext>
              </a:extLst>
            </p:cNvPr>
            <p:cNvSpPr txBox="1"/>
            <p:nvPr/>
          </p:nvSpPr>
          <p:spPr>
            <a:xfrm>
              <a:off x="1040404" y="3766218"/>
              <a:ext cx="22574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Prepoznavanje uspešnosti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339479-BD9C-A4A2-C217-EBC342C51E4F}"/>
                </a:ext>
              </a:extLst>
            </p:cNvPr>
            <p:cNvSpPr txBox="1"/>
            <p:nvPr/>
          </p:nvSpPr>
          <p:spPr>
            <a:xfrm>
              <a:off x="1032197" y="2784445"/>
              <a:ext cx="237624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Prijetni medsebojni odnosi</a:t>
              </a:r>
            </a:p>
          </p:txBody>
        </p:sp>
        <p:sp>
          <p:nvSpPr>
            <p:cNvPr id="15" name="Rectangle 101">
              <a:extLst>
                <a:ext uri="{FF2B5EF4-FFF2-40B4-BE49-F238E27FC236}">
                  <a16:creationId xmlns:a16="http://schemas.microsoft.com/office/drawing/2014/main" id="{BC5EC574-F845-3B78-4A3E-F4FAAF55B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37" y="5300330"/>
              <a:ext cx="208596" cy="202781"/>
            </a:xfrm>
            <a:prstGeom prst="rect">
              <a:avLst/>
            </a:prstGeom>
            <a:solidFill>
              <a:srgbClr val="5A7F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C033E8-486C-2F49-F083-B0DA61BB1626}"/>
                </a:ext>
              </a:extLst>
            </p:cNvPr>
            <p:cNvSpPr txBox="1"/>
            <p:nvPr/>
          </p:nvSpPr>
          <p:spPr>
            <a:xfrm>
              <a:off x="1040404" y="5276043"/>
              <a:ext cx="22574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Karierna rast in podpora</a:t>
              </a:r>
            </a:p>
          </p:txBody>
        </p:sp>
        <p:sp>
          <p:nvSpPr>
            <p:cNvPr id="17" name="Rectangle 101">
              <a:extLst>
                <a:ext uri="{FF2B5EF4-FFF2-40B4-BE49-F238E27FC236}">
                  <a16:creationId xmlns:a16="http://schemas.microsoft.com/office/drawing/2014/main" id="{8229D1BE-18F8-7225-CA17-B4EB32059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37" y="3492000"/>
              <a:ext cx="208596" cy="202781"/>
            </a:xfrm>
            <a:prstGeom prst="rect">
              <a:avLst/>
            </a:prstGeom>
            <a:solidFill>
              <a:srgbClr val="1327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7113DB-9B6F-E691-4D1B-2FE3A419562A}"/>
                </a:ext>
              </a:extLst>
            </p:cNvPr>
            <p:cNvSpPr txBox="1"/>
            <p:nvPr/>
          </p:nvSpPr>
          <p:spPr>
            <a:xfrm>
              <a:off x="1040404" y="3060000"/>
              <a:ext cx="2447463" cy="425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sl-SI" sz="1200" dirty="0"/>
                <a:t>Uravnoteženost med delom in zasebnim življenjem</a:t>
              </a:r>
            </a:p>
          </p:txBody>
        </p:sp>
        <p:sp>
          <p:nvSpPr>
            <p:cNvPr id="19" name="Rectangle 101">
              <a:extLst>
                <a:ext uri="{FF2B5EF4-FFF2-40B4-BE49-F238E27FC236}">
                  <a16:creationId xmlns:a16="http://schemas.microsoft.com/office/drawing/2014/main" id="{6A843A4A-EB27-1267-C229-CD8AE18BD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37" y="4065871"/>
              <a:ext cx="208596" cy="202781"/>
            </a:xfrm>
            <a:prstGeom prst="rect">
              <a:avLst/>
            </a:prstGeom>
            <a:solidFill>
              <a:srgbClr val="CC65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A4CDCF-4A80-7010-4BDA-14307197F257}"/>
                </a:ext>
              </a:extLst>
            </p:cNvPr>
            <p:cNvSpPr txBox="1"/>
            <p:nvPr/>
          </p:nvSpPr>
          <p:spPr>
            <a:xfrm>
              <a:off x="1040404" y="4019361"/>
              <a:ext cx="22574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Kakovostni izdelki in storitve</a:t>
              </a:r>
            </a:p>
          </p:txBody>
        </p:sp>
        <p:sp>
          <p:nvSpPr>
            <p:cNvPr id="21" name="Rectangle 101">
              <a:extLst>
                <a:ext uri="{FF2B5EF4-FFF2-40B4-BE49-F238E27FC236}">
                  <a16:creationId xmlns:a16="http://schemas.microsoft.com/office/drawing/2014/main" id="{B0761BA7-B8FA-9ED7-08CB-5BAEC07E8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37" y="4374486"/>
              <a:ext cx="208596" cy="202781"/>
            </a:xfrm>
            <a:prstGeom prst="rect">
              <a:avLst/>
            </a:prstGeom>
            <a:solidFill>
              <a:srgbClr val="F7E3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9F5C75-C705-0732-217B-4B9138CCBB08}"/>
                </a:ext>
              </a:extLst>
            </p:cNvPr>
            <p:cNvSpPr txBox="1"/>
            <p:nvPr/>
          </p:nvSpPr>
          <p:spPr>
            <a:xfrm>
              <a:off x="1040404" y="4326618"/>
              <a:ext cx="227361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Finančna rast posameznika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B92762-D00A-3E7E-6B7A-7EA9A1BEA02F}"/>
                </a:ext>
              </a:extLst>
            </p:cNvPr>
            <p:cNvSpPr txBox="1"/>
            <p:nvPr/>
          </p:nvSpPr>
          <p:spPr>
            <a:xfrm>
              <a:off x="1040404" y="4637782"/>
              <a:ext cx="22574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Prilagodljivi delovni pogoji</a:t>
              </a:r>
            </a:p>
          </p:txBody>
        </p:sp>
        <p:sp>
          <p:nvSpPr>
            <p:cNvPr id="24" name="Rectangle 101">
              <a:extLst>
                <a:ext uri="{FF2B5EF4-FFF2-40B4-BE49-F238E27FC236}">
                  <a16:creationId xmlns:a16="http://schemas.microsoft.com/office/drawing/2014/main" id="{E742A2A4-965D-F56F-059F-838DFE555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37" y="4683101"/>
              <a:ext cx="208596" cy="202781"/>
            </a:xfrm>
            <a:prstGeom prst="rect">
              <a:avLst/>
            </a:prstGeom>
            <a:solidFill>
              <a:srgbClr val="1327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087CCF-D3E4-49FA-796A-FD6177F0140B}"/>
                </a:ext>
              </a:extLst>
            </p:cNvPr>
            <p:cNvSpPr txBox="1"/>
            <p:nvPr/>
          </p:nvSpPr>
          <p:spPr>
            <a:xfrm>
              <a:off x="1040404" y="3456000"/>
              <a:ext cx="22574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Zagotovljena zaposlitev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32A0CC-3A7C-DD45-9785-BBCF979B79EA}"/>
              </a:ext>
            </a:extLst>
          </p:cNvPr>
          <p:cNvGrpSpPr/>
          <p:nvPr/>
        </p:nvGrpSpPr>
        <p:grpSpPr>
          <a:xfrm>
            <a:off x="4655722" y="1918800"/>
            <a:ext cx="2880556" cy="3634242"/>
            <a:chOff x="4530140" y="1917950"/>
            <a:chExt cx="2880556" cy="363424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35B952-1676-39CD-42E8-BD7933A7F60A}"/>
                </a:ext>
              </a:extLst>
            </p:cNvPr>
            <p:cNvSpPr txBox="1"/>
            <p:nvPr/>
          </p:nvSpPr>
          <p:spPr>
            <a:xfrm>
              <a:off x="4681680" y="1917950"/>
              <a:ext cx="1507629" cy="3847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sl-SI" sz="2500" b="1" dirty="0"/>
                <a:t>2023</a:t>
              </a:r>
            </a:p>
          </p:txBody>
        </p:sp>
        <p:sp>
          <p:nvSpPr>
            <p:cNvPr id="28" name="Rectangle 101">
              <a:extLst>
                <a:ext uri="{FF2B5EF4-FFF2-40B4-BE49-F238E27FC236}">
                  <a16:creationId xmlns:a16="http://schemas.microsoft.com/office/drawing/2014/main" id="{B73CD8B3-F951-1E81-A3B7-02589E33B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140" y="2521946"/>
              <a:ext cx="208596" cy="2027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 dirty="0"/>
            </a:p>
          </p:txBody>
        </p:sp>
        <p:sp>
          <p:nvSpPr>
            <p:cNvPr id="29" name="Rectangle 101">
              <a:extLst>
                <a:ext uri="{FF2B5EF4-FFF2-40B4-BE49-F238E27FC236}">
                  <a16:creationId xmlns:a16="http://schemas.microsoft.com/office/drawing/2014/main" id="{CFC9FF22-A4DB-66F5-0F02-F7D6C8B2E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140" y="3756406"/>
              <a:ext cx="208596" cy="202781"/>
            </a:xfrm>
            <a:prstGeom prst="rect">
              <a:avLst/>
            </a:prstGeom>
            <a:solidFill>
              <a:srgbClr val="F7E3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30" name="Rectangle 101">
              <a:extLst>
                <a:ext uri="{FF2B5EF4-FFF2-40B4-BE49-F238E27FC236}">
                  <a16:creationId xmlns:a16="http://schemas.microsoft.com/office/drawing/2014/main" id="{BC52D9C9-8165-01DA-9552-F28A7E7E5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140" y="3139176"/>
              <a:ext cx="208596" cy="202781"/>
            </a:xfrm>
            <a:prstGeom prst="rect">
              <a:avLst/>
            </a:prstGeom>
            <a:solidFill>
              <a:srgbClr val="1327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31" name="Rectangle 101">
              <a:extLst>
                <a:ext uri="{FF2B5EF4-FFF2-40B4-BE49-F238E27FC236}">
                  <a16:creationId xmlns:a16="http://schemas.microsoft.com/office/drawing/2014/main" id="{A2644EDC-8B20-A219-4547-22ED41796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140" y="2830561"/>
              <a:ext cx="208596" cy="2027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32" name="Rectangle 101">
              <a:extLst>
                <a:ext uri="{FF2B5EF4-FFF2-40B4-BE49-F238E27FC236}">
                  <a16:creationId xmlns:a16="http://schemas.microsoft.com/office/drawing/2014/main" id="{C544B7EC-32BC-3213-90E7-42DF55D2F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140" y="4990866"/>
              <a:ext cx="208596" cy="202781"/>
            </a:xfrm>
            <a:prstGeom prst="rect">
              <a:avLst/>
            </a:prstGeom>
            <a:solidFill>
              <a:srgbClr val="F7E3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2E9E7A-3177-390A-9C97-02C9FD3CC10C}"/>
                </a:ext>
              </a:extLst>
            </p:cNvPr>
            <p:cNvSpPr txBox="1"/>
            <p:nvPr/>
          </p:nvSpPr>
          <p:spPr>
            <a:xfrm>
              <a:off x="4717207" y="2483436"/>
              <a:ext cx="20683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Spoštovanje zaposlenih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89DF7F-B369-6942-B874-8AF520EC630F}"/>
                </a:ext>
              </a:extLst>
            </p:cNvPr>
            <p:cNvSpPr txBox="1"/>
            <p:nvPr/>
          </p:nvSpPr>
          <p:spPr>
            <a:xfrm>
              <a:off x="4717207" y="3765368"/>
              <a:ext cx="22574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Konkurenčna osnovna plača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EC07A7-16AE-3F61-6210-16C7744281E5}"/>
                </a:ext>
              </a:extLst>
            </p:cNvPr>
            <p:cNvSpPr txBox="1"/>
            <p:nvPr/>
          </p:nvSpPr>
          <p:spPr>
            <a:xfrm>
              <a:off x="4717207" y="2757308"/>
              <a:ext cx="237624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Prijetni medsebojni odnosi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4D3ECA-7C5A-8B60-4097-245BCAC07BA9}"/>
                </a:ext>
              </a:extLst>
            </p:cNvPr>
            <p:cNvSpPr txBox="1"/>
            <p:nvPr/>
          </p:nvSpPr>
          <p:spPr>
            <a:xfrm>
              <a:off x="4717207" y="4968206"/>
              <a:ext cx="269348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Finančna rast posameznika</a:t>
              </a:r>
            </a:p>
          </p:txBody>
        </p:sp>
        <p:sp>
          <p:nvSpPr>
            <p:cNvPr id="37" name="Rectangle 101">
              <a:extLst>
                <a:ext uri="{FF2B5EF4-FFF2-40B4-BE49-F238E27FC236}">
                  <a16:creationId xmlns:a16="http://schemas.microsoft.com/office/drawing/2014/main" id="{F82FB58F-4E8B-9DF0-A43D-212BBCB02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140" y="5299480"/>
              <a:ext cx="208596" cy="202781"/>
            </a:xfrm>
            <a:prstGeom prst="rect">
              <a:avLst/>
            </a:prstGeom>
            <a:solidFill>
              <a:srgbClr val="1327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E86BDC-D2CE-E20D-853A-D106C06BFE52}"/>
                </a:ext>
              </a:extLst>
            </p:cNvPr>
            <p:cNvSpPr txBox="1"/>
            <p:nvPr/>
          </p:nvSpPr>
          <p:spPr>
            <a:xfrm>
              <a:off x="4717207" y="5275193"/>
              <a:ext cx="22574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Prilagodljivi delovni pogoji</a:t>
              </a:r>
            </a:p>
          </p:txBody>
        </p:sp>
        <p:sp>
          <p:nvSpPr>
            <p:cNvPr id="39" name="Rectangle 101">
              <a:extLst>
                <a:ext uri="{FF2B5EF4-FFF2-40B4-BE49-F238E27FC236}">
                  <a16:creationId xmlns:a16="http://schemas.microsoft.com/office/drawing/2014/main" id="{079C8D17-49D2-1ED8-1031-C884B2927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140" y="3447791"/>
              <a:ext cx="208596" cy="2027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43A5BB-BB7C-82C0-D458-9B6A0B560898}"/>
                </a:ext>
              </a:extLst>
            </p:cNvPr>
            <p:cNvSpPr txBox="1"/>
            <p:nvPr/>
          </p:nvSpPr>
          <p:spPr>
            <a:xfrm>
              <a:off x="4717207" y="3364055"/>
              <a:ext cx="2447463" cy="425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sl-SI" sz="1200" dirty="0"/>
                <a:t>Uravnoteženost med delom in zasebnim življenjem</a:t>
              </a:r>
            </a:p>
          </p:txBody>
        </p:sp>
        <p:sp>
          <p:nvSpPr>
            <p:cNvPr id="41" name="Rectangle 101">
              <a:extLst>
                <a:ext uri="{FF2B5EF4-FFF2-40B4-BE49-F238E27FC236}">
                  <a16:creationId xmlns:a16="http://schemas.microsoft.com/office/drawing/2014/main" id="{3604D5BB-C310-39EE-999B-3FCE6D32A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140" y="4065021"/>
              <a:ext cx="208596" cy="2027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66C8BE-BC2D-CF65-18D1-214EA43A51CD}"/>
                </a:ext>
              </a:extLst>
            </p:cNvPr>
            <p:cNvSpPr txBox="1"/>
            <p:nvPr/>
          </p:nvSpPr>
          <p:spPr>
            <a:xfrm>
              <a:off x="4717207" y="4018511"/>
              <a:ext cx="22574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Prepoznavanje uspešnosti</a:t>
              </a:r>
            </a:p>
          </p:txBody>
        </p:sp>
        <p:sp>
          <p:nvSpPr>
            <p:cNvPr id="43" name="Rectangle 101">
              <a:extLst>
                <a:ext uri="{FF2B5EF4-FFF2-40B4-BE49-F238E27FC236}">
                  <a16:creationId xmlns:a16="http://schemas.microsoft.com/office/drawing/2014/main" id="{833CBCDC-378D-DFF6-B276-5CAA34754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140" y="4373636"/>
              <a:ext cx="208596" cy="202781"/>
            </a:xfrm>
            <a:prstGeom prst="rect">
              <a:avLst/>
            </a:prstGeom>
            <a:solidFill>
              <a:srgbClr val="CC65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B3B25AF-B99F-7D93-77BA-FDDC5726F329}"/>
                </a:ext>
              </a:extLst>
            </p:cNvPr>
            <p:cNvSpPr txBox="1"/>
            <p:nvPr/>
          </p:nvSpPr>
          <p:spPr>
            <a:xfrm>
              <a:off x="4717207" y="4325768"/>
              <a:ext cx="227361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Kakovostni izdelki in storitve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D363E1-70A7-55E8-77E7-2E4FE7115CBF}"/>
                </a:ext>
              </a:extLst>
            </p:cNvPr>
            <p:cNvSpPr txBox="1"/>
            <p:nvPr/>
          </p:nvSpPr>
          <p:spPr>
            <a:xfrm>
              <a:off x="4717207" y="4636932"/>
              <a:ext cx="22574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Jasni in ambiciozni cilji</a:t>
              </a:r>
            </a:p>
          </p:txBody>
        </p:sp>
        <p:sp>
          <p:nvSpPr>
            <p:cNvPr id="46" name="Rectangle 101">
              <a:extLst>
                <a:ext uri="{FF2B5EF4-FFF2-40B4-BE49-F238E27FC236}">
                  <a16:creationId xmlns:a16="http://schemas.microsoft.com/office/drawing/2014/main" id="{BB5BD3FA-16AD-AF43-A94E-3CD2CFD5B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140" y="4682251"/>
              <a:ext cx="208596" cy="202781"/>
            </a:xfrm>
            <a:prstGeom prst="rect">
              <a:avLst/>
            </a:prstGeom>
            <a:solidFill>
              <a:srgbClr val="CC65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9E6B86E-14F5-D763-5FBE-6D27EDD64260}"/>
              </a:ext>
            </a:extLst>
          </p:cNvPr>
          <p:cNvGrpSpPr/>
          <p:nvPr/>
        </p:nvGrpSpPr>
        <p:grpSpPr>
          <a:xfrm>
            <a:off x="8851169" y="1870138"/>
            <a:ext cx="2871225" cy="3562568"/>
            <a:chOff x="8384945" y="1917950"/>
            <a:chExt cx="2871225" cy="3562568"/>
          </a:xfrm>
        </p:grpSpPr>
        <p:sp>
          <p:nvSpPr>
            <p:cNvPr id="77" name="Rectangle 101">
              <a:extLst>
                <a:ext uri="{FF2B5EF4-FFF2-40B4-BE49-F238E27FC236}">
                  <a16:creationId xmlns:a16="http://schemas.microsoft.com/office/drawing/2014/main" id="{F0C5F5D9-0C0E-6AA5-501C-79C26F9AF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4945" y="5243494"/>
              <a:ext cx="208596" cy="202781"/>
            </a:xfrm>
            <a:prstGeom prst="rect">
              <a:avLst/>
            </a:prstGeom>
            <a:solidFill>
              <a:srgbClr val="CC65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DA3DE22-9FBF-0214-B9D5-0E4AAFB43898}"/>
                </a:ext>
              </a:extLst>
            </p:cNvPr>
            <p:cNvSpPr txBox="1"/>
            <p:nvPr/>
          </p:nvSpPr>
          <p:spPr>
            <a:xfrm>
              <a:off x="8562681" y="5203519"/>
              <a:ext cx="227361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Etična usmerjenost podjetja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565A495-49AB-C894-81FE-13B060DCDB0F}"/>
                </a:ext>
              </a:extLst>
            </p:cNvPr>
            <p:cNvSpPr txBox="1"/>
            <p:nvPr/>
          </p:nvSpPr>
          <p:spPr>
            <a:xfrm>
              <a:off x="8561796" y="1917950"/>
              <a:ext cx="1507629" cy="3847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sl-SI" sz="2500" b="1" dirty="0"/>
                <a:t>2022</a:t>
              </a:r>
            </a:p>
          </p:txBody>
        </p:sp>
        <p:sp>
          <p:nvSpPr>
            <p:cNvPr id="80" name="Rectangle 101">
              <a:extLst>
                <a:ext uri="{FF2B5EF4-FFF2-40B4-BE49-F238E27FC236}">
                  <a16:creationId xmlns:a16="http://schemas.microsoft.com/office/drawing/2014/main" id="{23D1B9F7-4C02-EDF8-DF12-B6BD52BFF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4945" y="2520590"/>
              <a:ext cx="208596" cy="2027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 dirty="0"/>
            </a:p>
          </p:txBody>
        </p:sp>
        <p:sp>
          <p:nvSpPr>
            <p:cNvPr id="81" name="Rectangle 101">
              <a:extLst>
                <a:ext uri="{FF2B5EF4-FFF2-40B4-BE49-F238E27FC236}">
                  <a16:creationId xmlns:a16="http://schemas.microsoft.com/office/drawing/2014/main" id="{0C8B2F1A-E62A-E769-E0F0-312EA6D5D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4945" y="3428225"/>
              <a:ext cx="208596" cy="202781"/>
            </a:xfrm>
            <a:prstGeom prst="rect">
              <a:avLst/>
            </a:prstGeom>
            <a:solidFill>
              <a:srgbClr val="F7E3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82" name="Rectangle 101">
              <a:extLst>
                <a:ext uri="{FF2B5EF4-FFF2-40B4-BE49-F238E27FC236}">
                  <a16:creationId xmlns:a16="http://schemas.microsoft.com/office/drawing/2014/main" id="{07BDE72B-AB4D-E31C-5311-653F0D44A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4945" y="2823135"/>
              <a:ext cx="208596" cy="202781"/>
            </a:xfrm>
            <a:prstGeom prst="rect">
              <a:avLst/>
            </a:prstGeom>
            <a:solidFill>
              <a:srgbClr val="1327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7463AE99-2191-8EEF-4D2B-C05F16AB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4945" y="3125680"/>
              <a:ext cx="208596" cy="2027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84" name="Rectangle 101">
              <a:extLst>
                <a:ext uri="{FF2B5EF4-FFF2-40B4-BE49-F238E27FC236}">
                  <a16:creationId xmlns:a16="http://schemas.microsoft.com/office/drawing/2014/main" id="{9AF7248B-B966-81E3-5A84-53C5FAE84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4945" y="4335860"/>
              <a:ext cx="208596" cy="202781"/>
            </a:xfrm>
            <a:prstGeom prst="rect">
              <a:avLst/>
            </a:prstGeom>
            <a:solidFill>
              <a:srgbClr val="1327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85" name="Rectangle 101">
              <a:extLst>
                <a:ext uri="{FF2B5EF4-FFF2-40B4-BE49-F238E27FC236}">
                  <a16:creationId xmlns:a16="http://schemas.microsoft.com/office/drawing/2014/main" id="{EA55CC94-DA74-AE87-DFE8-A0FB746D8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4945" y="4033315"/>
              <a:ext cx="208596" cy="202781"/>
            </a:xfrm>
            <a:prstGeom prst="rect">
              <a:avLst/>
            </a:prstGeom>
            <a:solidFill>
              <a:srgbClr val="F7E3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86" name="Rectangle 101">
              <a:extLst>
                <a:ext uri="{FF2B5EF4-FFF2-40B4-BE49-F238E27FC236}">
                  <a16:creationId xmlns:a16="http://schemas.microsoft.com/office/drawing/2014/main" id="{DB920C24-8BB5-E361-7501-4A30B7AD4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4945" y="3730770"/>
              <a:ext cx="208596" cy="202781"/>
            </a:xfrm>
            <a:prstGeom prst="rect">
              <a:avLst/>
            </a:prstGeom>
            <a:solidFill>
              <a:srgbClr val="F7E3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87" name="Rectangle 101">
              <a:extLst>
                <a:ext uri="{FF2B5EF4-FFF2-40B4-BE49-F238E27FC236}">
                  <a16:creationId xmlns:a16="http://schemas.microsoft.com/office/drawing/2014/main" id="{EA8BB5A7-6A46-8712-CE6C-4340D4CC9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4945" y="4940950"/>
              <a:ext cx="208596" cy="202781"/>
            </a:xfrm>
            <a:prstGeom prst="rect">
              <a:avLst/>
            </a:prstGeom>
            <a:solidFill>
              <a:srgbClr val="CC65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F459CB2-A880-E222-9EE6-4A59A4211B52}"/>
                </a:ext>
              </a:extLst>
            </p:cNvPr>
            <p:cNvSpPr txBox="1"/>
            <p:nvPr/>
          </p:nvSpPr>
          <p:spPr>
            <a:xfrm>
              <a:off x="8562681" y="2482080"/>
              <a:ext cx="20683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Spoštovanje zaposlenih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6464CA9-1D36-1153-C499-A3A88A925A9A}"/>
                </a:ext>
              </a:extLst>
            </p:cNvPr>
            <p:cNvSpPr txBox="1"/>
            <p:nvPr/>
          </p:nvSpPr>
          <p:spPr>
            <a:xfrm>
              <a:off x="8562681" y="3391891"/>
              <a:ext cx="22574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Konkurenčna osnovna plača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73FF558-F84B-1B47-1BDF-1AA8405595E7}"/>
                </a:ext>
              </a:extLst>
            </p:cNvPr>
            <p:cNvSpPr txBox="1"/>
            <p:nvPr/>
          </p:nvSpPr>
          <p:spPr>
            <a:xfrm>
              <a:off x="8562681" y="3082526"/>
              <a:ext cx="237624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Prijetni medsebojni odnosi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70C57A6-222E-B682-1F35-F8808E0C6859}"/>
                </a:ext>
              </a:extLst>
            </p:cNvPr>
            <p:cNvSpPr txBox="1"/>
            <p:nvPr/>
          </p:nvSpPr>
          <p:spPr>
            <a:xfrm>
              <a:off x="8562681" y="3698252"/>
              <a:ext cx="269348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Finančna rast posameznika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B38A907-250E-F0C7-F0FC-4495322E8E41}"/>
                </a:ext>
              </a:extLst>
            </p:cNvPr>
            <p:cNvSpPr txBox="1"/>
            <p:nvPr/>
          </p:nvSpPr>
          <p:spPr>
            <a:xfrm>
              <a:off x="8562681" y="3967800"/>
              <a:ext cx="227361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Bonusi pogojeni z uspešnostjo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DA9F9A5-D97D-DE06-8B66-7D708BD5DCD1}"/>
                </a:ext>
              </a:extLst>
            </p:cNvPr>
            <p:cNvSpPr txBox="1"/>
            <p:nvPr/>
          </p:nvSpPr>
          <p:spPr>
            <a:xfrm>
              <a:off x="8562681" y="4281713"/>
              <a:ext cx="22574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Kolektivno delo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464F55C-0FDB-87C6-986B-B775093FAE7D}"/>
                </a:ext>
              </a:extLst>
            </p:cNvPr>
            <p:cNvSpPr txBox="1"/>
            <p:nvPr/>
          </p:nvSpPr>
          <p:spPr>
            <a:xfrm>
              <a:off x="8562681" y="4866379"/>
              <a:ext cx="2542890" cy="425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sl-SI" sz="1200" dirty="0"/>
                <a:t>Vključenost v družbene dejavnosti in trajnostne prakse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9DFD271-A56B-F473-7052-06A930036E23}"/>
                </a:ext>
              </a:extLst>
            </p:cNvPr>
            <p:cNvSpPr txBox="1"/>
            <p:nvPr/>
          </p:nvSpPr>
          <p:spPr>
            <a:xfrm>
              <a:off x="8562681" y="2777689"/>
              <a:ext cx="22574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Zagotovljena zaposlitev</a:t>
              </a:r>
            </a:p>
          </p:txBody>
        </p:sp>
        <p:sp>
          <p:nvSpPr>
            <p:cNvPr id="96" name="Rectangle 101">
              <a:extLst>
                <a:ext uri="{FF2B5EF4-FFF2-40B4-BE49-F238E27FC236}">
                  <a16:creationId xmlns:a16="http://schemas.microsoft.com/office/drawing/2014/main" id="{A225BFF1-DD56-0AD7-EB1F-14DB43E0F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4945" y="4638405"/>
              <a:ext cx="208596" cy="202781"/>
            </a:xfrm>
            <a:prstGeom prst="rect">
              <a:avLst/>
            </a:prstGeom>
            <a:solidFill>
              <a:srgbClr val="1327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sz="120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54FC8B5-A79A-F341-C81E-8FAC635A3888}"/>
                </a:ext>
              </a:extLst>
            </p:cNvPr>
            <p:cNvSpPr txBox="1"/>
            <p:nvPr/>
          </p:nvSpPr>
          <p:spPr>
            <a:xfrm>
              <a:off x="8562681" y="4597849"/>
              <a:ext cx="22574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200" dirty="0"/>
                <a:t>Prilagodljivi delovni pogoji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68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B97F-44E5-5691-C66E-C0C6DE8B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Najbolj pomembni atributi glede na spol na ugled delodajalca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D7C31-4733-71D3-DF67-A8D24F404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FA594E-53DB-3DE0-8FDB-1DF2229AC711}"/>
              </a:ext>
            </a:extLst>
          </p:cNvPr>
          <p:cNvGrpSpPr/>
          <p:nvPr/>
        </p:nvGrpSpPr>
        <p:grpSpPr>
          <a:xfrm>
            <a:off x="6214857" y="6116956"/>
            <a:ext cx="6230061" cy="424555"/>
            <a:chOff x="3459249" y="5544949"/>
            <a:chExt cx="6230061" cy="424555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1159EF7F-E70F-0DB9-A68F-187A2ECEB1CA}"/>
                </a:ext>
              </a:extLst>
            </p:cNvPr>
            <p:cNvSpPr txBox="1"/>
            <p:nvPr/>
          </p:nvSpPr>
          <p:spPr>
            <a:xfrm>
              <a:off x="3793458" y="5556281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Ugled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in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podoba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delodajalca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5CEDD4F2-F3CC-C314-54AE-F5DF25FE482D}"/>
                </a:ext>
              </a:extLst>
            </p:cNvPr>
            <p:cNvSpPr txBox="1"/>
            <p:nvPr/>
          </p:nvSpPr>
          <p:spPr>
            <a:xfrm>
              <a:off x="7072677" y="5556281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Ljudje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in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kultura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1308880-01CB-F109-F9A2-3FC921885DE3}"/>
                </a:ext>
              </a:extLst>
            </p:cNvPr>
            <p:cNvSpPr txBox="1"/>
            <p:nvPr/>
          </p:nvSpPr>
          <p:spPr>
            <a:xfrm>
              <a:off x="3791667" y="5808689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Priložnosti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za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napredovanje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in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nagrajevanje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F98D3EE-DEF0-E9A9-603E-1AFBB598F5A1}"/>
                </a:ext>
              </a:extLst>
            </p:cNvPr>
            <p:cNvSpPr txBox="1"/>
            <p:nvPr/>
          </p:nvSpPr>
          <p:spPr>
            <a:xfrm>
              <a:off x="7070886" y="5808690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Zna</a:t>
              </a:r>
              <a:r>
                <a:rPr kumimoji="0" lang="sl-SI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č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ilnosti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delovnega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mesta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" name="Rektangel 49">
              <a:extLst>
                <a:ext uri="{FF2B5EF4-FFF2-40B4-BE49-F238E27FC236}">
                  <a16:creationId xmlns:a16="http://schemas.microsoft.com/office/drawing/2014/main" id="{EA32C854-2904-BB23-178D-C00261053258}"/>
                </a:ext>
              </a:extLst>
            </p:cNvPr>
            <p:cNvSpPr/>
            <p:nvPr/>
          </p:nvSpPr>
          <p:spPr>
            <a:xfrm>
              <a:off x="3459249" y="5544949"/>
              <a:ext cx="185145" cy="178769"/>
            </a:xfrm>
            <a:prstGeom prst="rect">
              <a:avLst/>
            </a:prstGeom>
            <a:solidFill>
              <a:srgbClr val="CC65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highlight>
                  <a:srgbClr val="CC651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" name="Rektangel 50">
              <a:extLst>
                <a:ext uri="{FF2B5EF4-FFF2-40B4-BE49-F238E27FC236}">
                  <a16:creationId xmlns:a16="http://schemas.microsoft.com/office/drawing/2014/main" id="{06427B38-2A59-0940-380F-3EF45793BD9E}"/>
                </a:ext>
              </a:extLst>
            </p:cNvPr>
            <p:cNvSpPr/>
            <p:nvPr/>
          </p:nvSpPr>
          <p:spPr>
            <a:xfrm>
              <a:off x="3459249" y="5790735"/>
              <a:ext cx="185145" cy="178769"/>
            </a:xfrm>
            <a:prstGeom prst="rect">
              <a:avLst/>
            </a:prstGeom>
            <a:solidFill>
              <a:srgbClr val="F7E3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" name="Rektangel 51">
              <a:extLst>
                <a:ext uri="{FF2B5EF4-FFF2-40B4-BE49-F238E27FC236}">
                  <a16:creationId xmlns:a16="http://schemas.microsoft.com/office/drawing/2014/main" id="{A393F38D-513E-BF09-6E1E-B8F877E894A1}"/>
                </a:ext>
              </a:extLst>
            </p:cNvPr>
            <p:cNvSpPr/>
            <p:nvPr/>
          </p:nvSpPr>
          <p:spPr>
            <a:xfrm>
              <a:off x="6751786" y="5544949"/>
              <a:ext cx="185145" cy="17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Rektangel 55">
              <a:extLst>
                <a:ext uri="{FF2B5EF4-FFF2-40B4-BE49-F238E27FC236}">
                  <a16:creationId xmlns:a16="http://schemas.microsoft.com/office/drawing/2014/main" id="{E7BE72AF-C626-B25E-36C2-230BF4009220}"/>
                </a:ext>
              </a:extLst>
            </p:cNvPr>
            <p:cNvSpPr/>
            <p:nvPr/>
          </p:nvSpPr>
          <p:spPr>
            <a:xfrm>
              <a:off x="6751786" y="5790735"/>
              <a:ext cx="185145" cy="178769"/>
            </a:xfrm>
            <a:prstGeom prst="rect">
              <a:avLst/>
            </a:prstGeom>
            <a:solidFill>
              <a:srgbClr val="13273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1F407794-3F99-D63D-F9F4-760328BE9B8F}"/>
              </a:ext>
            </a:extLst>
          </p:cNvPr>
          <p:cNvSpPr/>
          <p:nvPr/>
        </p:nvSpPr>
        <p:spPr>
          <a:xfrm>
            <a:off x="914256" y="2057921"/>
            <a:ext cx="4876138" cy="3419474"/>
          </a:xfrm>
          <a:prstGeom prst="round2SameRect">
            <a:avLst>
              <a:gd name="adj1" fmla="val 0"/>
              <a:gd name="adj2" fmla="val 5547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/>
            <a:endParaRPr lang="en-US" sz="3600" u="sng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BDA98E2-9B61-E3FA-AA3F-FE6FFB8B719E}"/>
              </a:ext>
            </a:extLst>
          </p:cNvPr>
          <p:cNvSpPr/>
          <p:nvPr/>
        </p:nvSpPr>
        <p:spPr>
          <a:xfrm>
            <a:off x="914256" y="1596770"/>
            <a:ext cx="4876138" cy="464063"/>
          </a:xfrm>
          <a:custGeom>
            <a:avLst/>
            <a:gdLst>
              <a:gd name="connsiteX0" fmla="*/ 94826 w 4876138"/>
              <a:gd name="connsiteY0" fmla="*/ 0 h 448271"/>
              <a:gd name="connsiteX1" fmla="*/ 4781312 w 4876138"/>
              <a:gd name="connsiteY1" fmla="*/ 0 h 448271"/>
              <a:gd name="connsiteX2" fmla="*/ 4876138 w 4876138"/>
              <a:gd name="connsiteY2" fmla="*/ 94826 h 448271"/>
              <a:gd name="connsiteX3" fmla="*/ 4876138 w 4876138"/>
              <a:gd name="connsiteY3" fmla="*/ 243502 h 448271"/>
              <a:gd name="connsiteX4" fmla="*/ 4876138 w 4876138"/>
              <a:gd name="connsiteY4" fmla="*/ 350911 h 448271"/>
              <a:gd name="connsiteX5" fmla="*/ 4876138 w 4876138"/>
              <a:gd name="connsiteY5" fmla="*/ 448271 h 448271"/>
              <a:gd name="connsiteX6" fmla="*/ 0 w 4876138"/>
              <a:gd name="connsiteY6" fmla="*/ 448271 h 448271"/>
              <a:gd name="connsiteX7" fmla="*/ 0 w 4876138"/>
              <a:gd name="connsiteY7" fmla="*/ 350911 h 448271"/>
              <a:gd name="connsiteX8" fmla="*/ 0 w 4876138"/>
              <a:gd name="connsiteY8" fmla="*/ 243502 h 448271"/>
              <a:gd name="connsiteX9" fmla="*/ 0 w 4876138"/>
              <a:gd name="connsiteY9" fmla="*/ 94826 h 448271"/>
              <a:gd name="connsiteX10" fmla="*/ 94826 w 4876138"/>
              <a:gd name="connsiteY10" fmla="*/ 0 h 44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6138" h="448271">
                <a:moveTo>
                  <a:pt x="94826" y="0"/>
                </a:moveTo>
                <a:lnTo>
                  <a:pt x="4781312" y="0"/>
                </a:lnTo>
                <a:cubicBezTo>
                  <a:pt x="4833683" y="0"/>
                  <a:pt x="4876138" y="42455"/>
                  <a:pt x="4876138" y="94826"/>
                </a:cubicBezTo>
                <a:lnTo>
                  <a:pt x="4876138" y="243502"/>
                </a:lnTo>
                <a:lnTo>
                  <a:pt x="4876138" y="350911"/>
                </a:lnTo>
                <a:lnTo>
                  <a:pt x="4876138" y="448271"/>
                </a:lnTo>
                <a:lnTo>
                  <a:pt x="0" y="448271"/>
                </a:lnTo>
                <a:lnTo>
                  <a:pt x="0" y="350911"/>
                </a:lnTo>
                <a:lnTo>
                  <a:pt x="0" y="243502"/>
                </a:lnTo>
                <a:lnTo>
                  <a:pt x="0" y="94826"/>
                </a:lnTo>
                <a:cubicBezTo>
                  <a:pt x="0" y="42455"/>
                  <a:pt x="42455" y="0"/>
                  <a:pt x="9482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36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ruta 38">
            <a:extLst>
              <a:ext uri="{FF2B5EF4-FFF2-40B4-BE49-F238E27FC236}">
                <a16:creationId xmlns:a16="http://schemas.microsoft.com/office/drawing/2014/main" id="{40245D2C-00DA-DD77-EA8E-66DC121E44AF}"/>
              </a:ext>
            </a:extLst>
          </p:cNvPr>
          <p:cNvSpPr txBox="1"/>
          <p:nvPr/>
        </p:nvSpPr>
        <p:spPr>
          <a:xfrm>
            <a:off x="2498940" y="1701381"/>
            <a:ext cx="168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b="1" dirty="0">
                <a:solidFill>
                  <a:schemeClr val="bg1"/>
                </a:solidFill>
              </a:rPr>
              <a:t>ŽENSKE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1F407794-3F99-D63D-F9F4-760328BE9B8F}"/>
              </a:ext>
            </a:extLst>
          </p:cNvPr>
          <p:cNvSpPr/>
          <p:nvPr/>
        </p:nvSpPr>
        <p:spPr>
          <a:xfrm>
            <a:off x="6400002" y="2055009"/>
            <a:ext cx="4876138" cy="3419474"/>
          </a:xfrm>
          <a:prstGeom prst="round2SameRect">
            <a:avLst>
              <a:gd name="adj1" fmla="val 0"/>
              <a:gd name="adj2" fmla="val 5547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/>
            <a:endParaRPr lang="en-US" sz="3600" u="sng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DA98E2-9B61-E3FA-AA3F-FE6FFB8B719E}"/>
              </a:ext>
            </a:extLst>
          </p:cNvPr>
          <p:cNvSpPr/>
          <p:nvPr/>
        </p:nvSpPr>
        <p:spPr>
          <a:xfrm>
            <a:off x="6400002" y="1593858"/>
            <a:ext cx="4876138" cy="464063"/>
          </a:xfrm>
          <a:custGeom>
            <a:avLst/>
            <a:gdLst>
              <a:gd name="connsiteX0" fmla="*/ 94826 w 4876138"/>
              <a:gd name="connsiteY0" fmla="*/ 0 h 448271"/>
              <a:gd name="connsiteX1" fmla="*/ 4781312 w 4876138"/>
              <a:gd name="connsiteY1" fmla="*/ 0 h 448271"/>
              <a:gd name="connsiteX2" fmla="*/ 4876138 w 4876138"/>
              <a:gd name="connsiteY2" fmla="*/ 94826 h 448271"/>
              <a:gd name="connsiteX3" fmla="*/ 4876138 w 4876138"/>
              <a:gd name="connsiteY3" fmla="*/ 243502 h 448271"/>
              <a:gd name="connsiteX4" fmla="*/ 4876138 w 4876138"/>
              <a:gd name="connsiteY4" fmla="*/ 350911 h 448271"/>
              <a:gd name="connsiteX5" fmla="*/ 4876138 w 4876138"/>
              <a:gd name="connsiteY5" fmla="*/ 448271 h 448271"/>
              <a:gd name="connsiteX6" fmla="*/ 0 w 4876138"/>
              <a:gd name="connsiteY6" fmla="*/ 448271 h 448271"/>
              <a:gd name="connsiteX7" fmla="*/ 0 w 4876138"/>
              <a:gd name="connsiteY7" fmla="*/ 350911 h 448271"/>
              <a:gd name="connsiteX8" fmla="*/ 0 w 4876138"/>
              <a:gd name="connsiteY8" fmla="*/ 243502 h 448271"/>
              <a:gd name="connsiteX9" fmla="*/ 0 w 4876138"/>
              <a:gd name="connsiteY9" fmla="*/ 94826 h 448271"/>
              <a:gd name="connsiteX10" fmla="*/ 94826 w 4876138"/>
              <a:gd name="connsiteY10" fmla="*/ 0 h 44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6138" h="448271">
                <a:moveTo>
                  <a:pt x="94826" y="0"/>
                </a:moveTo>
                <a:lnTo>
                  <a:pt x="4781312" y="0"/>
                </a:lnTo>
                <a:cubicBezTo>
                  <a:pt x="4833683" y="0"/>
                  <a:pt x="4876138" y="42455"/>
                  <a:pt x="4876138" y="94826"/>
                </a:cubicBezTo>
                <a:lnTo>
                  <a:pt x="4876138" y="243502"/>
                </a:lnTo>
                <a:lnTo>
                  <a:pt x="4876138" y="350911"/>
                </a:lnTo>
                <a:lnTo>
                  <a:pt x="4876138" y="448271"/>
                </a:lnTo>
                <a:lnTo>
                  <a:pt x="0" y="448271"/>
                </a:lnTo>
                <a:lnTo>
                  <a:pt x="0" y="350911"/>
                </a:lnTo>
                <a:lnTo>
                  <a:pt x="0" y="243502"/>
                </a:lnTo>
                <a:lnTo>
                  <a:pt x="0" y="94826"/>
                </a:lnTo>
                <a:cubicBezTo>
                  <a:pt x="0" y="42455"/>
                  <a:pt x="42455" y="0"/>
                  <a:pt x="9482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36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ruta 38">
            <a:extLst>
              <a:ext uri="{FF2B5EF4-FFF2-40B4-BE49-F238E27FC236}">
                <a16:creationId xmlns:a16="http://schemas.microsoft.com/office/drawing/2014/main" id="{40245D2C-00DA-DD77-EA8E-66DC121E44AF}"/>
              </a:ext>
            </a:extLst>
          </p:cNvPr>
          <p:cNvSpPr txBox="1"/>
          <p:nvPr/>
        </p:nvSpPr>
        <p:spPr>
          <a:xfrm>
            <a:off x="7984686" y="1698469"/>
            <a:ext cx="168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b="1" dirty="0">
                <a:solidFill>
                  <a:schemeClr val="bg1"/>
                </a:solidFill>
              </a:rPr>
              <a:t>MOŠKI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97280" y="2103120"/>
            <a:ext cx="246888" cy="246888"/>
          </a:xfrm>
          <a:prstGeom prst="rect">
            <a:avLst/>
          </a:prstGeom>
          <a:solidFill>
            <a:srgbClr val="5A7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1435608" y="2103120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Spoštovanje zaposlenih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97280" y="2441448"/>
            <a:ext cx="246888" cy="246888"/>
          </a:xfrm>
          <a:prstGeom prst="rect">
            <a:avLst/>
          </a:prstGeom>
          <a:solidFill>
            <a:srgbClr val="5A7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1435608" y="2441448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Prijetni medosebni odnosi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97280" y="2779776"/>
            <a:ext cx="246888" cy="246888"/>
          </a:xfrm>
          <a:prstGeom prst="rect">
            <a:avLst/>
          </a:prstGeom>
          <a:solidFill>
            <a:srgbClr val="1B37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1435608" y="2779776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Zagotovljena zaposlitev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97280" y="3118104"/>
            <a:ext cx="246888" cy="246888"/>
          </a:xfrm>
          <a:prstGeom prst="rect">
            <a:avLst/>
          </a:prstGeom>
          <a:solidFill>
            <a:srgbClr val="5A7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1435608" y="3118104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Uravnoteženost med delom in zasebnim življenjem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97280" y="3456432"/>
            <a:ext cx="246888" cy="246888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1435608" y="3456432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Konkurenčna osnovna plača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97280" y="3794760"/>
            <a:ext cx="246888" cy="246888"/>
          </a:xfrm>
          <a:prstGeom prst="rect">
            <a:avLst/>
          </a:prstGeom>
          <a:solidFill>
            <a:srgbClr val="1B37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1435608" y="3794760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Prilagodljivi delovni pogoji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97280" y="4133088"/>
            <a:ext cx="246888" cy="246888"/>
          </a:xfrm>
          <a:prstGeom prst="rect">
            <a:avLst/>
          </a:prstGeom>
          <a:solidFill>
            <a:srgbClr val="5A7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1435608" y="4133088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Prepoznavanje uspešnosti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97280" y="4471416"/>
            <a:ext cx="246888" cy="246888"/>
          </a:xfrm>
          <a:prstGeom prst="rect">
            <a:avLst/>
          </a:prstGeom>
          <a:solidFill>
            <a:srgbClr val="EE8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1435608" y="4471416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Kakovostni izdelki in storitve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97280" y="4809744"/>
            <a:ext cx="246888" cy="246888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1435608" y="4809744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Finančna rast posameznika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97280" y="5148072"/>
            <a:ext cx="246888" cy="246888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1435608" y="5148072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Bonusi pogojeni z uspešnostjo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583680" y="2103120"/>
            <a:ext cx="246888" cy="246888"/>
          </a:xfrm>
          <a:prstGeom prst="rect">
            <a:avLst/>
          </a:prstGeom>
          <a:solidFill>
            <a:srgbClr val="5A7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6922008" y="2103120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rPr dirty="0" err="1"/>
              <a:t>Spoštovanje</a:t>
            </a:r>
            <a:r>
              <a:rPr dirty="0"/>
              <a:t> </a:t>
            </a:r>
            <a:r>
              <a:rPr dirty="0" err="1"/>
              <a:t>zaposlenih</a:t>
            </a:r>
            <a:endParaRPr dirty="0"/>
          </a:p>
        </p:txBody>
      </p:sp>
      <p:sp>
        <p:nvSpPr>
          <p:cNvPr id="61" name="Rectangle 60"/>
          <p:cNvSpPr/>
          <p:nvPr/>
        </p:nvSpPr>
        <p:spPr>
          <a:xfrm>
            <a:off x="6583680" y="2441448"/>
            <a:ext cx="246888" cy="246888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6922008" y="2441448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Konkurenčna osnovna plača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583680" y="2779776"/>
            <a:ext cx="246888" cy="246888"/>
          </a:xfrm>
          <a:prstGeom prst="rect">
            <a:avLst/>
          </a:prstGeom>
          <a:solidFill>
            <a:srgbClr val="5A7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6922008" y="2779776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Prijetni medosebni odnosi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583680" y="3118104"/>
            <a:ext cx="246888" cy="246888"/>
          </a:xfrm>
          <a:prstGeom prst="rect">
            <a:avLst/>
          </a:prstGeom>
          <a:solidFill>
            <a:srgbClr val="5A7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6922008" y="3118104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Uravnoteženost med delom in zasebnim življenjem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583680" y="3456432"/>
            <a:ext cx="246888" cy="246888"/>
          </a:xfrm>
          <a:prstGeom prst="rect">
            <a:avLst/>
          </a:prstGeom>
          <a:solidFill>
            <a:srgbClr val="1B37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6922008" y="3456432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Zagotovljena zaposlitev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583680" y="3794760"/>
            <a:ext cx="246888" cy="246888"/>
          </a:xfrm>
          <a:prstGeom prst="rect">
            <a:avLst/>
          </a:prstGeom>
          <a:solidFill>
            <a:srgbClr val="EE8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6922008" y="3794760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Kakovostni izdelki in storitve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583680" y="4133088"/>
            <a:ext cx="246888" cy="246888"/>
          </a:xfrm>
          <a:prstGeom prst="rect">
            <a:avLst/>
          </a:prstGeom>
          <a:solidFill>
            <a:srgbClr val="5A7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6922008" y="4133088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Prepoznavanje uspešnosti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583680" y="4471416"/>
            <a:ext cx="246888" cy="246888"/>
          </a:xfrm>
          <a:prstGeom prst="rect">
            <a:avLst/>
          </a:prstGeom>
          <a:solidFill>
            <a:srgbClr val="EE8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6922008" y="4471416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Jasni in ambiciozni cilji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583680" y="4809744"/>
            <a:ext cx="246888" cy="246888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6922008" y="4809744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Finančna rast posameznika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583680" y="5148072"/>
            <a:ext cx="246888" cy="246888"/>
          </a:xfrm>
          <a:prstGeom prst="rect">
            <a:avLst/>
          </a:prstGeom>
          <a:solidFill>
            <a:srgbClr val="EE8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6922008" y="5148072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Uspešnost na trgu</a:t>
            </a:r>
          </a:p>
        </p:txBody>
      </p:sp>
    </p:spTree>
    <p:extLst>
      <p:ext uri="{BB962C8B-B14F-4D97-AF65-F5344CB8AC3E}">
        <p14:creationId xmlns:p14="http://schemas.microsoft.com/office/powerpoint/2010/main" val="299795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5F2E-B0C4-6985-1889-B1EF509B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Vpliv dela na daljavo na talente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E37CF-7ED6-BE06-2BF7-4DEAE8F879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C2A998-5611-64A0-6A93-C3217291B631}"/>
              </a:ext>
            </a:extLst>
          </p:cNvPr>
          <p:cNvSpPr/>
          <p:nvPr/>
        </p:nvSpPr>
        <p:spPr>
          <a:xfrm>
            <a:off x="602827" y="6117420"/>
            <a:ext cx="1612053" cy="503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D64C462-1DBA-0E55-4953-22E4D560B1C6}"/>
              </a:ext>
            </a:extLst>
          </p:cNvPr>
          <p:cNvSpPr/>
          <p:nvPr/>
        </p:nvSpPr>
        <p:spPr>
          <a:xfrm>
            <a:off x="852675" y="1632478"/>
            <a:ext cx="4610618" cy="1406079"/>
          </a:xfrm>
          <a:prstGeom prst="roundRect">
            <a:avLst>
              <a:gd name="adj" fmla="val 10581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48" name="Content Placeholder 17">
            <a:extLst>
              <a:ext uri="{FF2B5EF4-FFF2-40B4-BE49-F238E27FC236}">
                <a16:creationId xmlns:a16="http://schemas.microsoft.com/office/drawing/2014/main" id="{A6DCEE9A-C285-80D6-2E37-391AA9ACCF0B}"/>
              </a:ext>
            </a:extLst>
          </p:cNvPr>
          <p:cNvSpPr txBox="1">
            <a:spLocks/>
          </p:cNvSpPr>
          <p:nvPr/>
        </p:nvSpPr>
        <p:spPr>
          <a:xfrm>
            <a:off x="841155" y="2009780"/>
            <a:ext cx="1490475" cy="596339"/>
          </a:xfrm>
          <a:prstGeom prst="rect">
            <a:avLst/>
          </a:prstGeom>
        </p:spPr>
        <p:txBody>
          <a:bodyPr lIns="180000" tIns="0" rIns="0" bIns="0" anchor="t"/>
          <a:lstStyle>
            <a:lvl1pPr marL="241554" indent="-241554" algn="l" defTabSz="451331" rtl="0" eaLnBrk="1" latinLnBrk="0" hangingPunct="1">
              <a:spcBef>
                <a:spcPct val="20000"/>
              </a:spcBef>
              <a:buFont typeface="Arial"/>
              <a:buChar char="•"/>
              <a:defRPr sz="2358" b="0" i="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36528" indent="-215440" algn="l" defTabSz="451331" rtl="0" eaLnBrk="1" latinLnBrk="0" hangingPunct="1">
              <a:spcBef>
                <a:spcPct val="20000"/>
              </a:spcBef>
              <a:buFont typeface="Arial"/>
              <a:buChar char="–"/>
              <a:defRPr sz="1995" b="0" i="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98859" indent="-159949" algn="l" defTabSz="451331" rtl="0" eaLnBrk="1" latinLnBrk="0" hangingPunct="1">
              <a:spcBef>
                <a:spcPct val="20000"/>
              </a:spcBef>
              <a:buFont typeface="Arial"/>
              <a:buChar char="•"/>
              <a:defRPr sz="1814" b="0" i="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84041" indent="-159949" algn="l" defTabSz="451331" rtl="0" eaLnBrk="1" latinLnBrk="0" hangingPunct="1">
              <a:spcBef>
                <a:spcPct val="20000"/>
              </a:spcBef>
              <a:buFont typeface="Arial"/>
              <a:buChar char="–"/>
              <a:defRPr sz="1632" b="0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769221" indent="-159949" algn="l" defTabSz="451331" rtl="0" eaLnBrk="1" latinLnBrk="0" hangingPunct="1">
              <a:spcBef>
                <a:spcPct val="20000"/>
              </a:spcBef>
              <a:buFont typeface="Arial"/>
              <a:buChar char="»"/>
              <a:defRPr sz="1451" b="0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482318" indent="-225666" algn="l" defTabSz="451331" rtl="0" eaLnBrk="1" latinLnBrk="0" hangingPunct="1">
              <a:spcBef>
                <a:spcPct val="20000"/>
              </a:spcBef>
              <a:buFont typeface="Arial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3649" indent="-225666" algn="l" defTabSz="451331" rtl="0" eaLnBrk="1" latinLnBrk="0" hangingPunct="1">
              <a:spcBef>
                <a:spcPct val="20000"/>
              </a:spcBef>
              <a:buFont typeface="Arial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4979" indent="-225666" algn="l" defTabSz="451331" rtl="0" eaLnBrk="1" latinLnBrk="0" hangingPunct="1">
              <a:spcBef>
                <a:spcPct val="20000"/>
              </a:spcBef>
              <a:buFont typeface="Arial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6311" indent="-225666" algn="l" defTabSz="451331" rtl="0" eaLnBrk="1" latinLnBrk="0" hangingPunct="1">
              <a:spcBef>
                <a:spcPct val="20000"/>
              </a:spcBef>
              <a:buFont typeface="Arial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1400" dirty="0" err="1">
                <a:latin typeface="+mn-lt"/>
                <a:cs typeface="+mn-cs"/>
              </a:rPr>
              <a:t>Delež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sz="1400" dirty="0" err="1">
                <a:latin typeface="+mn-lt"/>
                <a:cs typeface="+mn-cs"/>
              </a:rPr>
              <a:t>talentov</a:t>
            </a:r>
            <a:r>
              <a:rPr lang="en-US" sz="1400" b="1" dirty="0">
                <a:latin typeface="+mn-lt"/>
                <a:cs typeface="+mn-cs"/>
              </a:rPr>
              <a:t>, ki </a:t>
            </a:r>
            <a:r>
              <a:rPr lang="en-US" sz="1400" b="1" dirty="0" err="1">
                <a:latin typeface="+mn-lt"/>
                <a:cs typeface="+mn-cs"/>
              </a:rPr>
              <a:t>jih</a:t>
            </a:r>
            <a:r>
              <a:rPr lang="en-US" sz="1400" b="1" dirty="0">
                <a:latin typeface="+mn-lt"/>
                <a:cs typeface="+mn-cs"/>
              </a:rPr>
              <a:t> </a:t>
            </a:r>
            <a:r>
              <a:rPr lang="en-US" sz="1400" b="1" dirty="0" err="1">
                <a:latin typeface="+mn-lt"/>
                <a:cs typeface="+mn-cs"/>
              </a:rPr>
              <a:t>zanima</a:t>
            </a:r>
            <a:r>
              <a:rPr lang="en-US" sz="1400" b="1" dirty="0">
                <a:latin typeface="+mn-lt"/>
                <a:cs typeface="+mn-cs"/>
              </a:rPr>
              <a:t> </a:t>
            </a:r>
            <a:r>
              <a:rPr lang="en-US" sz="1400" b="1" dirty="0" err="1">
                <a:latin typeface="+mn-lt"/>
                <a:cs typeface="+mn-cs"/>
              </a:rPr>
              <a:t>delo</a:t>
            </a:r>
            <a:r>
              <a:rPr lang="en-US" sz="1400" b="1" dirty="0">
                <a:latin typeface="+mn-lt"/>
                <a:cs typeface="+mn-cs"/>
              </a:rPr>
              <a:t> </a:t>
            </a:r>
            <a:r>
              <a:rPr lang="en-US" sz="1400" b="1" dirty="0" err="1">
                <a:latin typeface="+mn-lt"/>
                <a:cs typeface="+mn-cs"/>
              </a:rPr>
              <a:t>na</a:t>
            </a:r>
            <a:r>
              <a:rPr lang="en-US" sz="1400" b="1" dirty="0">
                <a:latin typeface="+mn-lt"/>
                <a:cs typeface="+mn-cs"/>
              </a:rPr>
              <a:t> </a:t>
            </a:r>
            <a:r>
              <a:rPr lang="en-US" sz="1400" b="1" dirty="0" err="1">
                <a:latin typeface="+mn-lt"/>
                <a:cs typeface="+mn-cs"/>
              </a:rPr>
              <a:t>daljavo</a:t>
            </a:r>
            <a:endParaRPr lang="en-US" sz="1400" b="1" dirty="0">
              <a:latin typeface="+mn-lt"/>
              <a:cs typeface="+mn-cs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89AAE2F-750F-B595-AD16-C6C1B0818C88}"/>
              </a:ext>
            </a:extLst>
          </p:cNvPr>
          <p:cNvSpPr/>
          <p:nvPr/>
        </p:nvSpPr>
        <p:spPr>
          <a:xfrm>
            <a:off x="852675" y="3165580"/>
            <a:ext cx="4610618" cy="3241993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5" name="Content Placeholder 17">
            <a:extLst>
              <a:ext uri="{FF2B5EF4-FFF2-40B4-BE49-F238E27FC236}">
                <a16:creationId xmlns:a16="http://schemas.microsoft.com/office/drawing/2014/main" id="{9F56160E-A286-6F5F-6388-196F945581BB}"/>
              </a:ext>
            </a:extLst>
          </p:cNvPr>
          <p:cNvSpPr txBox="1">
            <a:spLocks/>
          </p:cNvSpPr>
          <p:nvPr/>
        </p:nvSpPr>
        <p:spPr>
          <a:xfrm>
            <a:off x="852675" y="3165580"/>
            <a:ext cx="3089772" cy="626589"/>
          </a:xfrm>
          <a:prstGeom prst="rect">
            <a:avLst/>
          </a:prstGeom>
        </p:spPr>
        <p:txBody>
          <a:bodyPr lIns="180000" tIns="180000" rIns="0" bIns="0"/>
          <a:lstStyle>
            <a:lvl1pPr marL="241554" indent="-241554" algn="l" defTabSz="451331" rtl="0" eaLnBrk="1" latinLnBrk="0" hangingPunct="1">
              <a:spcBef>
                <a:spcPct val="20000"/>
              </a:spcBef>
              <a:buFont typeface="Arial"/>
              <a:buChar char="•"/>
              <a:defRPr sz="2358" b="0" i="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36528" indent="-215440" algn="l" defTabSz="451331" rtl="0" eaLnBrk="1" latinLnBrk="0" hangingPunct="1">
              <a:spcBef>
                <a:spcPct val="20000"/>
              </a:spcBef>
              <a:buFont typeface="Arial"/>
              <a:buChar char="–"/>
              <a:defRPr sz="1995" b="0" i="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98859" indent="-159949" algn="l" defTabSz="451331" rtl="0" eaLnBrk="1" latinLnBrk="0" hangingPunct="1">
              <a:spcBef>
                <a:spcPct val="20000"/>
              </a:spcBef>
              <a:buFont typeface="Arial"/>
              <a:buChar char="•"/>
              <a:defRPr sz="1814" b="0" i="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84041" indent="-159949" algn="l" defTabSz="451331" rtl="0" eaLnBrk="1" latinLnBrk="0" hangingPunct="1">
              <a:spcBef>
                <a:spcPct val="20000"/>
              </a:spcBef>
              <a:buFont typeface="Arial"/>
              <a:buChar char="–"/>
              <a:defRPr sz="1632" b="0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769221" indent="-159949" algn="l" defTabSz="451331" rtl="0" eaLnBrk="1" latinLnBrk="0" hangingPunct="1">
              <a:spcBef>
                <a:spcPct val="20000"/>
              </a:spcBef>
              <a:buFont typeface="Arial"/>
              <a:buChar char="»"/>
              <a:defRPr sz="1451" b="0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482318" indent="-225666" algn="l" defTabSz="451331" rtl="0" eaLnBrk="1" latinLnBrk="0" hangingPunct="1">
              <a:spcBef>
                <a:spcPct val="20000"/>
              </a:spcBef>
              <a:buFont typeface="Arial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3649" indent="-225666" algn="l" defTabSz="451331" rtl="0" eaLnBrk="1" latinLnBrk="0" hangingPunct="1">
              <a:spcBef>
                <a:spcPct val="20000"/>
              </a:spcBef>
              <a:buFont typeface="Arial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4979" indent="-225666" algn="l" defTabSz="451331" rtl="0" eaLnBrk="1" latinLnBrk="0" hangingPunct="1">
              <a:spcBef>
                <a:spcPct val="20000"/>
              </a:spcBef>
              <a:buFont typeface="Arial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6311" indent="-225666" algn="l" defTabSz="451331" rtl="0" eaLnBrk="1" latinLnBrk="0" hangingPunct="1">
              <a:spcBef>
                <a:spcPct val="20000"/>
              </a:spcBef>
              <a:buFont typeface="Arial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1400" b="1" dirty="0" err="1">
                <a:latin typeface="+mn-lt"/>
                <a:cs typeface="+mn-cs"/>
              </a:rPr>
              <a:t>Razmerje</a:t>
            </a:r>
            <a:r>
              <a:rPr lang="en-US" sz="1400" b="1" dirty="0">
                <a:latin typeface="+mn-lt"/>
                <a:cs typeface="+mn-cs"/>
              </a:rPr>
              <a:t> med </a:t>
            </a:r>
            <a:r>
              <a:rPr lang="en-US" sz="1400" b="1" dirty="0" err="1">
                <a:latin typeface="+mn-lt"/>
                <a:cs typeface="+mn-cs"/>
              </a:rPr>
              <a:t>spoloma</a:t>
            </a:r>
            <a:r>
              <a:rPr lang="sl-SI" sz="1400" b="1" dirty="0">
                <a:latin typeface="+mn-lt"/>
                <a:cs typeface="+mn-cs"/>
              </a:rPr>
              <a:t> </a:t>
            </a:r>
            <a:r>
              <a:rPr lang="en-US" sz="1400" dirty="0">
                <a:latin typeface="+mn-lt"/>
                <a:cs typeface="+mn-cs"/>
              </a:rPr>
              <a:t>med </a:t>
            </a:r>
            <a:r>
              <a:rPr lang="en-US" sz="1400" dirty="0" err="1">
                <a:latin typeface="+mn-lt"/>
                <a:cs typeface="+mn-cs"/>
              </a:rPr>
              <a:t>tistimi</a:t>
            </a:r>
            <a:r>
              <a:rPr lang="en-US" sz="1400" dirty="0">
                <a:latin typeface="+mn-lt"/>
                <a:cs typeface="+mn-cs"/>
              </a:rPr>
              <a:t>, ki </a:t>
            </a:r>
            <a:r>
              <a:rPr lang="en-US" sz="1400" dirty="0" err="1">
                <a:latin typeface="+mn-lt"/>
                <a:cs typeface="+mn-cs"/>
              </a:rPr>
              <a:t>jih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sz="1400" dirty="0" err="1">
                <a:latin typeface="+mn-lt"/>
                <a:cs typeface="+mn-cs"/>
              </a:rPr>
              <a:t>zanima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sz="1400" dirty="0" err="1">
                <a:latin typeface="+mn-lt"/>
                <a:cs typeface="+mn-cs"/>
              </a:rPr>
              <a:t>delo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sz="1400" dirty="0" err="1">
                <a:latin typeface="+mn-lt"/>
                <a:cs typeface="+mn-cs"/>
              </a:rPr>
              <a:t>na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sz="1400" dirty="0" err="1">
                <a:latin typeface="+mn-lt"/>
                <a:cs typeface="+mn-cs"/>
              </a:rPr>
              <a:t>daljavo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86" name="AutoShape 3">
            <a:extLst>
              <a:ext uri="{FF2B5EF4-FFF2-40B4-BE49-F238E27FC236}">
                <a16:creationId xmlns:a16="http://schemas.microsoft.com/office/drawing/2014/main" id="{B1D0B4B2-7A81-5B6C-DB34-97F1B90DB18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4648" y="3841381"/>
            <a:ext cx="3673476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7" name="TextBox 86"/>
          <p:cNvSpPr txBox="1"/>
          <p:nvPr/>
        </p:nvSpPr>
        <p:spPr>
          <a:xfrm>
            <a:off x="3017520" y="1645920"/>
            <a:ext cx="18288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4000" b="1">
                <a:solidFill>
                  <a:srgbClr val="EE8F44"/>
                </a:solidFill>
              </a:defRPr>
            </a:pPr>
            <a:r>
              <a:t>83.6%</a:t>
            </a:r>
          </a:p>
        </p:txBody>
      </p:sp>
      <p:pic>
        <p:nvPicPr>
          <p:cNvPr id="88" name="Picture 87" descr="Coca-Cola HBC Slovenija d.o.o._remote_worri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2651760"/>
            <a:ext cx="6217920" cy="2560320"/>
          </a:xfrm>
          <a:prstGeom prst="rect">
            <a:avLst/>
          </a:prstGeom>
        </p:spPr>
      </p:pic>
      <p:pic>
        <p:nvPicPr>
          <p:cNvPr id="89" name="Picture 88" descr="Coca-Cola HBC Slovenija d.o.o._remote_gend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40480"/>
            <a:ext cx="39319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58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210B37-D187-C091-1923-5DC379F125A3}"/>
              </a:ext>
            </a:extLst>
          </p:cNvPr>
          <p:cNvSpPr/>
          <p:nvPr/>
        </p:nvSpPr>
        <p:spPr>
          <a:xfrm>
            <a:off x="5957724" y="1265768"/>
            <a:ext cx="3601402" cy="2521962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DBA3829-8429-CCC2-14B9-7E6F31953C8B}"/>
              </a:ext>
            </a:extLst>
          </p:cNvPr>
          <p:cNvSpPr/>
          <p:nvPr/>
        </p:nvSpPr>
        <p:spPr>
          <a:xfrm>
            <a:off x="2204175" y="3835605"/>
            <a:ext cx="7354951" cy="2521962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21E5ECC-C26D-AECC-95C5-1E7C1F4876E3}"/>
              </a:ext>
            </a:extLst>
          </p:cNvPr>
          <p:cNvSpPr/>
          <p:nvPr/>
        </p:nvSpPr>
        <p:spPr>
          <a:xfrm>
            <a:off x="2204176" y="1250444"/>
            <a:ext cx="3601402" cy="2521962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9917F-1C54-9A03-1FBB-48ABF883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Kje si strokovnjaki želijo delati? (1/2)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53643-B340-78F3-5E6C-D79301A503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21" name="Picture 20" descr="Coca-Cola HBC Slovenija d.o.o._company_stat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20" y="1371600"/>
            <a:ext cx="3264408" cy="2286000"/>
          </a:xfrm>
          <a:prstGeom prst="rect">
            <a:avLst/>
          </a:prstGeom>
        </p:spPr>
      </p:pic>
      <p:pic>
        <p:nvPicPr>
          <p:cNvPr id="22" name="Picture 21" descr="Coca-Cola HBC Slovenija d.o.o._sec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1371600"/>
            <a:ext cx="3264408" cy="2286000"/>
          </a:xfrm>
          <a:prstGeom prst="rect">
            <a:avLst/>
          </a:prstGeom>
        </p:spPr>
      </p:pic>
      <p:pic>
        <p:nvPicPr>
          <p:cNvPr id="23" name="Picture 22" descr="Coca-Cola HBC Slovenija d.o.o._siz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240" y="3840480"/>
            <a:ext cx="3264408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91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A126F5-18FF-61DD-B621-39E9BA311873}"/>
              </a:ext>
            </a:extLst>
          </p:cNvPr>
          <p:cNvSpPr/>
          <p:nvPr/>
        </p:nvSpPr>
        <p:spPr>
          <a:xfrm>
            <a:off x="6155400" y="1275346"/>
            <a:ext cx="5198400" cy="5010659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3AD6DB-3F0E-E0F5-5E5F-46241677EBA1}"/>
              </a:ext>
            </a:extLst>
          </p:cNvPr>
          <p:cNvSpPr/>
          <p:nvPr/>
        </p:nvSpPr>
        <p:spPr>
          <a:xfrm>
            <a:off x="838200" y="1275347"/>
            <a:ext cx="5198533" cy="5010659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A6434-52BD-3A9C-ED1B-3548727A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Kje si strokovnjaki želijo delati? (2/2)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33338-4500-CCF1-F716-B3F54F1CF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11" name="Picture 10" descr="Coca-Cola HBC Slovenija d.o.o._lo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011680"/>
            <a:ext cx="4663440" cy="4023360"/>
          </a:xfrm>
          <a:prstGeom prst="rect">
            <a:avLst/>
          </a:prstGeom>
        </p:spPr>
      </p:pic>
      <p:pic>
        <p:nvPicPr>
          <p:cNvPr id="12" name="Picture 11" descr="Coca-Cola HBC Slovenija d.o.o._employment_wan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194560"/>
            <a:ext cx="466344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0E7EC-6B24-0A94-AE6D-134F908B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Trenutna mesečna bruto plača (EUR)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8513EF73-3997-BD49-5255-6F54B7CF77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554038"/>
          </a:xfrm>
        </p:spPr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39" name="Rounded Rectangle 37">
            <a:extLst>
              <a:ext uri="{FF2B5EF4-FFF2-40B4-BE49-F238E27FC236}">
                <a16:creationId xmlns:a16="http://schemas.microsoft.com/office/drawing/2014/main" id="{D0F21BE3-1067-4311-DDE0-14D608399CCF}"/>
              </a:ext>
            </a:extLst>
          </p:cNvPr>
          <p:cNvSpPr/>
          <p:nvPr/>
        </p:nvSpPr>
        <p:spPr>
          <a:xfrm>
            <a:off x="1066128" y="5353429"/>
            <a:ext cx="864664" cy="550812"/>
          </a:xfrm>
          <a:prstGeom prst="roundRect">
            <a:avLst>
              <a:gd name="adj" fmla="val 4278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1363"/>
            <a:r>
              <a:rPr lang="en-US" sz="1200" b="1" dirty="0">
                <a:solidFill>
                  <a:schemeClr val="tx1"/>
                </a:solidFill>
                <a:latin typeface="Calibri"/>
              </a:rPr>
              <a:t>RAZLIKA </a:t>
            </a:r>
          </a:p>
          <a:p>
            <a:pPr algn="ctr" defTabSz="451363"/>
            <a:r>
              <a:rPr lang="en-US" sz="1200" b="1" dirty="0">
                <a:solidFill>
                  <a:schemeClr val="tx1"/>
                </a:solidFill>
                <a:latin typeface="Calibri"/>
              </a:rPr>
              <a:t>MED SPOLOMA</a:t>
            </a:r>
          </a:p>
        </p:txBody>
      </p:sp>
      <p:pic>
        <p:nvPicPr>
          <p:cNvPr id="40" name="Imagem 14">
            <a:extLst>
              <a:ext uri="{FF2B5EF4-FFF2-40B4-BE49-F238E27FC236}">
                <a16:creationId xmlns:a16="http://schemas.microsoft.com/office/drawing/2014/main" id="{0F19A44D-620F-E21A-FB72-12CE6D043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1" y="4524435"/>
            <a:ext cx="325041" cy="457200"/>
          </a:xfrm>
          <a:prstGeom prst="rect">
            <a:avLst/>
          </a:prstGeom>
        </p:spPr>
      </p:pic>
      <p:pic>
        <p:nvPicPr>
          <p:cNvPr id="41" name="Imagem 12">
            <a:extLst>
              <a:ext uri="{FF2B5EF4-FFF2-40B4-BE49-F238E27FC236}">
                <a16:creationId xmlns:a16="http://schemas.microsoft.com/office/drawing/2014/main" id="{2E09CF8F-2438-637D-8CBF-F5C254D0E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39" y="3571962"/>
            <a:ext cx="335756" cy="457200"/>
          </a:xfrm>
          <a:prstGeom prst="rect">
            <a:avLst/>
          </a:prstGeom>
        </p:spPr>
      </p:pic>
      <p:pic>
        <p:nvPicPr>
          <p:cNvPr id="42" name="Imagem 12">
            <a:extLst>
              <a:ext uri="{FF2B5EF4-FFF2-40B4-BE49-F238E27FC236}">
                <a16:creationId xmlns:a16="http://schemas.microsoft.com/office/drawing/2014/main" id="{0937FD12-E328-581B-34BA-7AB9B455B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5" y="2684197"/>
            <a:ext cx="335756" cy="457200"/>
          </a:xfrm>
          <a:prstGeom prst="rect">
            <a:avLst/>
          </a:prstGeom>
        </p:spPr>
      </p:pic>
      <p:pic>
        <p:nvPicPr>
          <p:cNvPr id="43" name="Imagem 14">
            <a:extLst>
              <a:ext uri="{FF2B5EF4-FFF2-40B4-BE49-F238E27FC236}">
                <a16:creationId xmlns:a16="http://schemas.microsoft.com/office/drawing/2014/main" id="{B6B16072-3D75-54C1-D9B5-CB2010339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97" y="2684197"/>
            <a:ext cx="325041" cy="457200"/>
          </a:xfrm>
          <a:prstGeom prst="rect">
            <a:avLst/>
          </a:prstGeom>
        </p:spPr>
      </p:pic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78832"/>
              </p:ext>
            </p:extLst>
          </p:nvPr>
        </p:nvGraphicFramePr>
        <p:xfrm>
          <a:off x="3146323" y="1515186"/>
          <a:ext cx="1828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sz="1300" dirty="0" err="1">
                          <a:solidFill>
                            <a:srgbClr val="000000"/>
                          </a:solidFill>
                          <a:latin typeface="Calibri"/>
                        </a:rPr>
                        <a:t>Vsi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sz="1300" dirty="0" err="1">
                          <a:solidFill>
                            <a:srgbClr val="000000"/>
                          </a:solidFill>
                          <a:latin typeface="Calibri"/>
                        </a:rPr>
                        <a:t>strokovnjaki</a:t>
                      </a:r>
                      <a:endParaRPr lang="sl-SI" sz="13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endParaRPr lang="sl-SI" sz="13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sl-SI" sz="1300" dirty="0">
                          <a:solidFill>
                            <a:srgbClr val="000000"/>
                          </a:solidFill>
                          <a:latin typeface="Calibri"/>
                        </a:rPr>
                        <a:t>NEAKADEMIKI</a:t>
                      </a:r>
                      <a:endParaRPr sz="13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EE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sl-SI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sz="1600" dirty="0">
                          <a:solidFill>
                            <a:srgbClr val="000000"/>
                          </a:solidFill>
                          <a:latin typeface="Calibri"/>
                        </a:rPr>
                        <a:t>1668</a:t>
                      </a:r>
                    </a:p>
                  </a:txBody>
                  <a:tcPr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sl-SI" sz="160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</a:rPr>
                        <a:t>1803</a:t>
                      </a:r>
                    </a:p>
                  </a:txBody>
                  <a:tcPr>
                    <a:solidFill>
                      <a:srgbClr val="2E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sl-SI" sz="160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</a:rPr>
                        <a:t>1532</a:t>
                      </a:r>
                    </a:p>
                  </a:txBody>
                  <a:tcPr>
                    <a:solidFill>
                      <a:srgbClr val="F6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sl-SI" sz="160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96EA85-4425-05DF-E835-CCC6970E5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973464"/>
              </p:ext>
            </p:extLst>
          </p:nvPr>
        </p:nvGraphicFramePr>
        <p:xfrm>
          <a:off x="6096000" y="1516204"/>
          <a:ext cx="1828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sz="1300" dirty="0" err="1">
                          <a:solidFill>
                            <a:srgbClr val="000000"/>
                          </a:solidFill>
                          <a:latin typeface="Calibri"/>
                        </a:rPr>
                        <a:t>Vsi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sz="1300" dirty="0" err="1">
                          <a:solidFill>
                            <a:srgbClr val="000000"/>
                          </a:solidFill>
                          <a:latin typeface="Calibri"/>
                        </a:rPr>
                        <a:t>strokovnjaki</a:t>
                      </a:r>
                      <a:endParaRPr lang="sl-SI" sz="13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endParaRPr lang="sl-SI" sz="13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sl-SI" sz="1300" dirty="0">
                          <a:solidFill>
                            <a:srgbClr val="000000"/>
                          </a:solidFill>
                          <a:latin typeface="Calibri"/>
                        </a:rPr>
                        <a:t>AKADEMIKI</a:t>
                      </a:r>
                      <a:endParaRPr sz="13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EE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sl-SI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sl-SI" sz="1600" dirty="0">
                          <a:solidFill>
                            <a:srgbClr val="000000"/>
                          </a:solidFill>
                          <a:latin typeface="Calibri"/>
                        </a:rPr>
                        <a:t>2632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sl-SI" sz="160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sl-SI" sz="1600" dirty="0">
                          <a:solidFill>
                            <a:srgbClr val="FFFFFF"/>
                          </a:solidFill>
                          <a:latin typeface="Calibri"/>
                        </a:rPr>
                        <a:t>2821</a:t>
                      </a:r>
                      <a:endParaRPr sz="160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2E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sl-SI" sz="160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sl-SI" sz="1600" dirty="0">
                          <a:solidFill>
                            <a:srgbClr val="FFFFFF"/>
                          </a:solidFill>
                          <a:latin typeface="Calibri"/>
                        </a:rPr>
                        <a:t>2544</a:t>
                      </a:r>
                      <a:endParaRPr sz="160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6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sl-SI" sz="160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sl-SI" sz="1600" dirty="0">
                          <a:solidFill>
                            <a:srgbClr val="FFFFFF"/>
                          </a:solidFill>
                          <a:latin typeface="Calibri"/>
                        </a:rPr>
                        <a:t>277</a:t>
                      </a:r>
                      <a:endParaRPr sz="160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08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4FC5-9ACF-AC3C-CC15-CB7118AB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Trenutni mesečni prihodek (</a:t>
            </a:r>
            <a:r>
              <a:rPr lang="sl-SI" dirty="0"/>
              <a:t>bruto, </a:t>
            </a:r>
            <a:r>
              <a:rPr lang="sv-SE" dirty="0"/>
              <a:t>EUR) vaše ciljne skupine v določeni panogi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D4AE3-86D8-ACF9-6668-0F555A7C7E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06633-3409-0206-F898-612164D059B9}"/>
              </a:ext>
            </a:extLst>
          </p:cNvPr>
          <p:cNvSpPr txBox="1"/>
          <p:nvPr/>
        </p:nvSpPr>
        <p:spPr>
          <a:xfrm>
            <a:off x="7653409" y="2804763"/>
            <a:ext cx="3301222" cy="268309"/>
          </a:xfrm>
          <a:prstGeom prst="rect">
            <a:avLst/>
          </a:prstGeom>
          <a:noFill/>
        </p:spPr>
        <p:txBody>
          <a:bodyPr wrap="square" lIns="82835" tIns="41417" rIns="82835" bIns="41417" rtlCol="0">
            <a:spAutoFit/>
          </a:bodyPr>
          <a:lstStyle/>
          <a:p>
            <a:pPr marL="225204" marR="0" lvl="0" indent="-225204" algn="l" defTabSz="45091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Coca-Cola HBC Slovenija d.o.o._place_pano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188720"/>
            <a:ext cx="11887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94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FB5C4-B8D0-FA76-FBB5-55386432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Razlika</a:t>
            </a:r>
            <a:r>
              <a:rPr lang="en-US" dirty="0"/>
              <a:t> v </a:t>
            </a:r>
            <a:r>
              <a:rPr lang="en-US" dirty="0" err="1"/>
              <a:t>pričakovani</a:t>
            </a:r>
            <a:r>
              <a:rPr lang="en-US" dirty="0"/>
              <a:t> </a:t>
            </a:r>
            <a:r>
              <a:rPr lang="en-US" dirty="0" err="1"/>
              <a:t>mesečni</a:t>
            </a:r>
            <a:r>
              <a:rPr lang="en-US" dirty="0"/>
              <a:t> </a:t>
            </a:r>
            <a:r>
              <a:rPr lang="en-US" dirty="0" err="1"/>
              <a:t>plači</a:t>
            </a:r>
            <a:r>
              <a:rPr lang="en-US" dirty="0"/>
              <a:t> med </a:t>
            </a:r>
            <a:r>
              <a:rPr lang="en-US" dirty="0" err="1"/>
              <a:t>spoloma</a:t>
            </a:r>
            <a:r>
              <a:rPr lang="en-US" dirty="0"/>
              <a:t>  (EUR) - </a:t>
            </a:r>
            <a:r>
              <a:rPr lang="en-US" dirty="0" err="1"/>
              <a:t>Izkušeni</a:t>
            </a:r>
            <a:r>
              <a:rPr lang="en-US" dirty="0"/>
              <a:t> </a:t>
            </a:r>
            <a:r>
              <a:rPr lang="en-US" dirty="0" err="1"/>
              <a:t>strokovnjaki</a:t>
            </a:r>
            <a:r>
              <a:rPr lang="en-US" dirty="0"/>
              <a:t> (1/2)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B528E-1AC6-E9B1-AA16-B683B36E1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7A80D6-15D2-458C-8809-3C2CA00DC071}"/>
              </a:ext>
            </a:extLst>
          </p:cNvPr>
          <p:cNvSpPr txBox="1"/>
          <p:nvPr/>
        </p:nvSpPr>
        <p:spPr>
          <a:xfrm>
            <a:off x="7653409" y="2804763"/>
            <a:ext cx="3301222" cy="268309"/>
          </a:xfrm>
          <a:prstGeom prst="rect">
            <a:avLst/>
          </a:prstGeom>
          <a:noFill/>
        </p:spPr>
        <p:txBody>
          <a:bodyPr wrap="square" lIns="82835" tIns="41417" rIns="82835" bIns="41417" rtlCol="0">
            <a:spAutoFit/>
          </a:bodyPr>
          <a:lstStyle/>
          <a:p>
            <a:pPr marL="225204" marR="0" lvl="0" indent="-225204" algn="l" defTabSz="45091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Coca-Cola HBC Slovenija d.o.o._panoge_gend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9418320" cy="4754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58400" y="822960"/>
            <a:ext cx="1828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800"/>
            </a:pPr>
            <a:r>
              <a:t>AI : Avtomobilska industrija</a:t>
            </a:r>
          </a:p>
          <a:p>
            <a:pPr algn="l">
              <a:defRPr sz="800"/>
            </a:pPr>
            <a:r>
              <a:t>B : Bančništvo</a:t>
            </a:r>
          </a:p>
          <a:p>
            <a:pPr algn="l">
              <a:defRPr sz="800"/>
            </a:pPr>
            <a:r>
              <a:t>EKOP : Energetika, komunala, oskrba z</a:t>
            </a:r>
            <a:br/>
            <a:r>
              <a:t>vodo, plinom</a:t>
            </a:r>
          </a:p>
          <a:p>
            <a:pPr algn="l">
              <a:defRPr sz="800"/>
            </a:pPr>
            <a:r>
              <a:t>FBKI : Farmacija in biotehnologija,</a:t>
            </a:r>
            <a:br/>
            <a:r>
              <a:t>kemična industrija</a:t>
            </a:r>
          </a:p>
          <a:p>
            <a:pPr algn="l">
              <a:defRPr sz="800"/>
            </a:pPr>
            <a:r>
              <a:t>IPKŠ : Izobraževanje, prevajanje, kultura,</a:t>
            </a:r>
            <a:br/>
            <a:r>
              <a:t>šport</a:t>
            </a:r>
          </a:p>
          <a:p>
            <a:pPr algn="l">
              <a:defRPr sz="800"/>
            </a:pPr>
            <a:r>
              <a:t>JSNV : Javni sektor, nevladne organizacije</a:t>
            </a:r>
          </a:p>
          <a:p>
            <a:pPr algn="l">
              <a:defRPr sz="800"/>
            </a:pPr>
            <a:r>
              <a:t>LPP : Logistika in prevoz potnikov</a:t>
            </a:r>
          </a:p>
          <a:p>
            <a:pPr algn="l">
              <a:defRPr sz="800"/>
            </a:pPr>
            <a:r>
              <a:t>M : Maloprodaja</a:t>
            </a:r>
          </a:p>
        </p:txBody>
      </p:sp>
    </p:spTree>
    <p:extLst>
      <p:ext uri="{BB962C8B-B14F-4D97-AF65-F5344CB8AC3E}">
        <p14:creationId xmlns:p14="http://schemas.microsoft.com/office/powerpoint/2010/main" val="3504588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FB5C4-B8D0-FA76-FBB5-55386432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Razlika</a:t>
            </a:r>
            <a:r>
              <a:rPr lang="en-US" dirty="0"/>
              <a:t> v </a:t>
            </a:r>
            <a:r>
              <a:rPr lang="en-US" dirty="0" err="1"/>
              <a:t>pričakovani</a:t>
            </a:r>
            <a:r>
              <a:rPr lang="en-US" dirty="0"/>
              <a:t> </a:t>
            </a:r>
            <a:r>
              <a:rPr lang="en-US" dirty="0" err="1"/>
              <a:t>mesečni</a:t>
            </a:r>
            <a:r>
              <a:rPr lang="en-US" dirty="0"/>
              <a:t> </a:t>
            </a:r>
            <a:r>
              <a:rPr lang="en-US" dirty="0" err="1"/>
              <a:t>plači</a:t>
            </a:r>
            <a:r>
              <a:rPr lang="en-US" dirty="0"/>
              <a:t> med </a:t>
            </a:r>
            <a:r>
              <a:rPr lang="en-US" dirty="0" err="1"/>
              <a:t>spoloma</a:t>
            </a:r>
            <a:r>
              <a:rPr lang="en-US" dirty="0"/>
              <a:t>  (EUR) - </a:t>
            </a:r>
            <a:r>
              <a:rPr lang="en-US" dirty="0" err="1"/>
              <a:t>Izkušeni</a:t>
            </a:r>
            <a:r>
              <a:rPr lang="en-US" dirty="0"/>
              <a:t> </a:t>
            </a:r>
            <a:r>
              <a:rPr lang="en-US" dirty="0" err="1"/>
              <a:t>strokovnjaki</a:t>
            </a:r>
            <a:r>
              <a:rPr lang="en-US" dirty="0"/>
              <a:t> (2/2)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B528E-1AC6-E9B1-AA16-B683B36E1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7A80D6-15D2-458C-8809-3C2CA00DC071}"/>
              </a:ext>
            </a:extLst>
          </p:cNvPr>
          <p:cNvSpPr txBox="1"/>
          <p:nvPr/>
        </p:nvSpPr>
        <p:spPr>
          <a:xfrm>
            <a:off x="7653409" y="2804763"/>
            <a:ext cx="3301222" cy="268309"/>
          </a:xfrm>
          <a:prstGeom prst="rect">
            <a:avLst/>
          </a:prstGeom>
          <a:noFill/>
        </p:spPr>
        <p:txBody>
          <a:bodyPr wrap="square" lIns="82835" tIns="41417" rIns="82835" bIns="41417" rtlCol="0">
            <a:spAutoFit/>
          </a:bodyPr>
          <a:lstStyle/>
          <a:p>
            <a:pPr marL="225204" marR="0" lvl="0" indent="-225204" algn="l" defTabSz="45091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Coca-Cola HBC Slovenija d.o.o._panoge_gend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9418320" cy="4754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58400" y="822960"/>
            <a:ext cx="1828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800"/>
            </a:pPr>
            <a:r>
              <a:t>MPR : Marketing, PR</a:t>
            </a:r>
          </a:p>
          <a:p>
            <a:pPr algn="l">
              <a:defRPr sz="800"/>
            </a:pPr>
            <a:r>
              <a:t>OSV : Osebne storitve in varovanje</a:t>
            </a:r>
            <a:br/>
            <a:r>
              <a:t>(osebne, zdravstvene, tehnične in</a:t>
            </a:r>
            <a:br/>
            <a:r>
              <a:t>kozmetične storitve)</a:t>
            </a:r>
          </a:p>
          <a:p>
            <a:pPr algn="l">
              <a:defRPr sz="800"/>
            </a:pPr>
            <a:r>
              <a:t>PII : Proizvodnja in industrijski</a:t>
            </a:r>
            <a:br/>
            <a:r>
              <a:t>inženiring</a:t>
            </a:r>
          </a:p>
          <a:p>
            <a:pPr algn="l">
              <a:defRPr sz="800"/>
            </a:pPr>
            <a:r>
              <a:t>TGPČ : Turizem, gostinstvo in prosti čas</a:t>
            </a:r>
          </a:p>
          <a:p>
            <a:pPr algn="l">
              <a:defRPr sz="800"/>
            </a:pPr>
            <a:r>
              <a:t>TIO : Telekomunikacije in omrežja</a:t>
            </a:r>
          </a:p>
          <a:p>
            <a:pPr algn="l">
              <a:defRPr sz="800"/>
            </a:pPr>
            <a:r>
              <a:t>V : Veleprodaja</a:t>
            </a:r>
          </a:p>
          <a:p>
            <a:pPr algn="l">
              <a:defRPr sz="800"/>
            </a:pPr>
            <a:r>
              <a:t>D : Drugo:</a:t>
            </a:r>
          </a:p>
        </p:txBody>
      </p:sp>
    </p:spTree>
    <p:extLst>
      <p:ext uri="{BB962C8B-B14F-4D97-AF65-F5344CB8AC3E}">
        <p14:creationId xmlns:p14="http://schemas.microsoft.com/office/powerpoint/2010/main" val="335194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65AA-5430-2C80-CDA5-5309F6FD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Cikel znamke delodajalca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17FC4-B78F-5322-7BF2-58A453C27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en-GB" dirty="0"/>
              <a:t> </a:t>
            </a:r>
            <a:r>
              <a:rPr lang="sl-SI" dirty="0"/>
              <a:t>strokovnjaki</a:t>
            </a:r>
            <a:endParaRPr lang="sv-S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C29543-E898-AF5F-6470-629E5C0880FB}"/>
              </a:ext>
            </a:extLst>
          </p:cNvPr>
          <p:cNvGrpSpPr/>
          <p:nvPr/>
        </p:nvGrpSpPr>
        <p:grpSpPr>
          <a:xfrm>
            <a:off x="3272873" y="1438609"/>
            <a:ext cx="5838756" cy="4916088"/>
            <a:chOff x="3272873" y="1438609"/>
            <a:chExt cx="5838756" cy="491608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E37E47F-0E82-15E9-A2A2-35731D5CBA25}"/>
                </a:ext>
              </a:extLst>
            </p:cNvPr>
            <p:cNvSpPr/>
            <p:nvPr/>
          </p:nvSpPr>
          <p:spPr>
            <a:xfrm>
              <a:off x="4359067" y="2063469"/>
              <a:ext cx="3666368" cy="366636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23" name="Diagram 22">
              <a:extLst>
                <a:ext uri="{FF2B5EF4-FFF2-40B4-BE49-F238E27FC236}">
                  <a16:creationId xmlns:a16="http://schemas.microsoft.com/office/drawing/2014/main" id="{488B93BC-4323-3A28-89E9-5ADC19BD458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09408504"/>
                </p:ext>
              </p:extLst>
            </p:nvPr>
          </p:nvGraphicFramePr>
          <p:xfrm>
            <a:off x="3272873" y="1438609"/>
            <a:ext cx="5838756" cy="4916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092B250-F530-2161-5580-9ECBA889D6AD}"/>
              </a:ext>
            </a:extLst>
          </p:cNvPr>
          <p:cNvSpPr txBox="1">
            <a:spLocks/>
          </p:cNvSpPr>
          <p:nvPr/>
        </p:nvSpPr>
        <p:spPr>
          <a:xfrm>
            <a:off x="838201" y="1899836"/>
            <a:ext cx="2544053" cy="10691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636">
              <a:lnSpc>
                <a:spcPts val="1700"/>
              </a:lnSpc>
              <a:spcBef>
                <a:spcPts val="0"/>
              </a:spcBef>
              <a:buFont typeface="Arial"/>
              <a:buNone/>
              <a:defRPr/>
            </a:pPr>
            <a:r>
              <a:rPr lang="sl-SI" b="1">
                <a:solidFill>
                  <a:schemeClr val="accent3">
                    <a:lumMod val="60000"/>
                    <a:lumOff val="40000"/>
                  </a:schemeClr>
                </a:solidFill>
              </a:rPr>
              <a:t>MERJENJE USPEŠNOSTI</a:t>
            </a:r>
            <a:br>
              <a:rPr lang="en-GB" b="1"/>
            </a:br>
            <a:r>
              <a:rPr lang="en-US"/>
              <a:t>Od znamke delodajalca do uspešnosti zaposlitvenega marketinga</a:t>
            </a:r>
            <a:r>
              <a:rPr lang="sl-SI"/>
              <a:t>.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ACBFFEA-DBB5-E89F-675D-4D4943BDAF3F}"/>
              </a:ext>
            </a:extLst>
          </p:cNvPr>
          <p:cNvSpPr txBox="1">
            <a:spLocks/>
          </p:cNvSpPr>
          <p:nvPr/>
        </p:nvSpPr>
        <p:spPr>
          <a:xfrm>
            <a:off x="838201" y="3387152"/>
            <a:ext cx="2629746" cy="10691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l-SI" b="1" dirty="0">
                <a:solidFill>
                  <a:schemeClr val="accent5"/>
                </a:solidFill>
              </a:rPr>
              <a:t>AKTIVACIJA</a:t>
            </a:r>
            <a:br>
              <a:rPr lang="en-GB" b="1" dirty="0"/>
            </a:br>
            <a:r>
              <a:rPr lang="en-US" dirty="0" err="1"/>
              <a:t>Doseg</a:t>
            </a:r>
            <a:r>
              <a:rPr lang="en-US" dirty="0"/>
              <a:t> </a:t>
            </a:r>
            <a:r>
              <a:rPr lang="en-US" dirty="0" err="1"/>
              <a:t>pravih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s </a:t>
            </a:r>
            <a:r>
              <a:rPr lang="en-US" dirty="0" err="1"/>
              <a:t>pravim</a:t>
            </a:r>
            <a:r>
              <a:rPr lang="en-US" dirty="0"/>
              <a:t> </a:t>
            </a:r>
            <a:r>
              <a:rPr lang="en-US" dirty="0" err="1"/>
              <a:t>sporo</a:t>
            </a:r>
            <a:r>
              <a:rPr lang="sl-SI" dirty="0"/>
              <a:t>č</a:t>
            </a:r>
            <a:r>
              <a:rPr lang="en-US" dirty="0" err="1"/>
              <a:t>ilom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ustreznih</a:t>
            </a:r>
            <a:r>
              <a:rPr lang="en-US" dirty="0"/>
              <a:t> </a:t>
            </a:r>
            <a:r>
              <a:rPr lang="en-US" dirty="0" err="1"/>
              <a:t>komunikacijskih</a:t>
            </a:r>
            <a:r>
              <a:rPr lang="en-US" dirty="0"/>
              <a:t> </a:t>
            </a:r>
            <a:r>
              <a:rPr lang="en-US" dirty="0" err="1"/>
              <a:t>kanalov</a:t>
            </a:r>
            <a:r>
              <a:rPr lang="en-US" dirty="0"/>
              <a:t>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03DECCE-4403-FF4C-AD1C-BEE1C1DF689E}"/>
              </a:ext>
            </a:extLst>
          </p:cNvPr>
          <p:cNvSpPr txBox="1">
            <a:spLocks/>
          </p:cNvSpPr>
          <p:nvPr/>
        </p:nvSpPr>
        <p:spPr>
          <a:xfrm>
            <a:off x="838200" y="4902740"/>
            <a:ext cx="2754537" cy="10691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l-SI" b="1" dirty="0">
                <a:solidFill>
                  <a:schemeClr val="accent6"/>
                </a:solidFill>
              </a:rPr>
              <a:t>KREATIVNI RAZVOJ</a:t>
            </a:r>
            <a:br>
              <a:rPr lang="en-GB" b="1" dirty="0"/>
            </a:br>
            <a:r>
              <a:rPr lang="en-US" dirty="0" err="1"/>
              <a:t>Aktivacija</a:t>
            </a:r>
            <a:r>
              <a:rPr lang="en-US" dirty="0"/>
              <a:t> </a:t>
            </a:r>
            <a:r>
              <a:rPr lang="en-US" dirty="0" err="1"/>
              <a:t>zaposlitvene</a:t>
            </a:r>
            <a:r>
              <a:rPr lang="en-US" dirty="0"/>
              <a:t> </a:t>
            </a:r>
            <a:r>
              <a:rPr lang="en-US" dirty="0" err="1"/>
              <a:t>ponudbe</a:t>
            </a:r>
            <a:r>
              <a:rPr lang="en-US" dirty="0"/>
              <a:t> z </a:t>
            </a:r>
            <a:r>
              <a:rPr lang="en-US" dirty="0" err="1"/>
              <a:t>vplivno</a:t>
            </a:r>
            <a:r>
              <a:rPr lang="en-US" dirty="0"/>
              <a:t> in </a:t>
            </a:r>
            <a:r>
              <a:rPr lang="en-US" dirty="0" err="1"/>
              <a:t>prepri</a:t>
            </a:r>
            <a:r>
              <a:rPr lang="sl-SI" dirty="0"/>
              <a:t>č</a:t>
            </a:r>
            <a:r>
              <a:rPr lang="en-US" dirty="0" err="1"/>
              <a:t>ljivo</a:t>
            </a:r>
            <a:r>
              <a:rPr lang="en-US" dirty="0"/>
              <a:t> </a:t>
            </a:r>
            <a:r>
              <a:rPr lang="en-US" dirty="0" err="1"/>
              <a:t>marketinško</a:t>
            </a:r>
            <a:r>
              <a:rPr lang="en-US" dirty="0"/>
              <a:t> </a:t>
            </a:r>
            <a:r>
              <a:rPr lang="en-US" dirty="0" err="1"/>
              <a:t>vsebino</a:t>
            </a:r>
            <a:r>
              <a:rPr lang="sl-SI" dirty="0"/>
              <a:t>.</a:t>
            </a:r>
            <a:endParaRPr lang="en-US" dirty="0"/>
          </a:p>
          <a:p>
            <a:pPr marL="0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4C9A2F5-93B9-C0CF-892C-29B4CB465808}"/>
              </a:ext>
            </a:extLst>
          </p:cNvPr>
          <p:cNvSpPr txBox="1">
            <a:spLocks/>
          </p:cNvSpPr>
          <p:nvPr/>
        </p:nvSpPr>
        <p:spPr>
          <a:xfrm>
            <a:off x="8972974" y="1899836"/>
            <a:ext cx="2047239" cy="10691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l-SI" b="1" dirty="0">
                <a:solidFill>
                  <a:schemeClr val="accent2"/>
                </a:solidFill>
              </a:rPr>
              <a:t>STRATEŠKI KONTEKST</a:t>
            </a:r>
            <a:br>
              <a:rPr lang="en-GB" b="1" dirty="0"/>
            </a:b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potreb</a:t>
            </a:r>
            <a:r>
              <a:rPr lang="en-US" dirty="0"/>
              <a:t> </a:t>
            </a:r>
            <a:r>
              <a:rPr lang="en-US" dirty="0" err="1"/>
              <a:t>talentov</a:t>
            </a:r>
            <a:r>
              <a:rPr lang="en-US" dirty="0"/>
              <a:t> v </a:t>
            </a:r>
            <a:r>
              <a:rPr lang="en-US" dirty="0" err="1"/>
              <a:t>kontekstu</a:t>
            </a:r>
            <a:r>
              <a:rPr lang="en-US" dirty="0"/>
              <a:t> </a:t>
            </a:r>
            <a:r>
              <a:rPr lang="en-US" dirty="0" err="1"/>
              <a:t>vizije</a:t>
            </a:r>
            <a:r>
              <a:rPr lang="en-US" dirty="0"/>
              <a:t>, </a:t>
            </a:r>
            <a:r>
              <a:rPr lang="en-US" dirty="0" err="1"/>
              <a:t>vrednot</a:t>
            </a:r>
            <a:r>
              <a:rPr lang="en-US" dirty="0"/>
              <a:t> in </a:t>
            </a:r>
            <a:r>
              <a:rPr lang="en-US" dirty="0" err="1"/>
              <a:t>strateških</a:t>
            </a:r>
            <a:r>
              <a:rPr lang="en-US" dirty="0"/>
              <a:t> </a:t>
            </a:r>
            <a:r>
              <a:rPr lang="en-US" dirty="0" err="1"/>
              <a:t>ciljev</a:t>
            </a:r>
            <a:r>
              <a:rPr lang="sl-SI" dirty="0"/>
              <a:t>.</a:t>
            </a:r>
            <a:endParaRPr lang="en-US" dirty="0"/>
          </a:p>
          <a:p>
            <a:pPr marL="0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F6F4423-BE25-AE02-6361-53CA3F487D24}"/>
              </a:ext>
            </a:extLst>
          </p:cNvPr>
          <p:cNvSpPr txBox="1">
            <a:spLocks/>
          </p:cNvSpPr>
          <p:nvPr/>
        </p:nvSpPr>
        <p:spPr>
          <a:xfrm>
            <a:off x="8972974" y="3387152"/>
            <a:ext cx="2463953" cy="10691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636">
              <a:lnSpc>
                <a:spcPts val="1700"/>
              </a:lnSpc>
              <a:spcBef>
                <a:spcPts val="0"/>
              </a:spcBef>
              <a:buNone/>
              <a:defRPr/>
            </a:pPr>
            <a:r>
              <a:rPr lang="sl-SI" b="1" dirty="0"/>
              <a:t>VPOGLED V KANDIDATE</a:t>
            </a:r>
            <a:br>
              <a:rPr lang="en-GB" b="1" dirty="0"/>
            </a:b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preferenc</a:t>
            </a:r>
            <a:r>
              <a:rPr lang="en-US" dirty="0"/>
              <a:t> in </a:t>
            </a:r>
            <a:r>
              <a:rPr lang="en-US" dirty="0" err="1"/>
              <a:t>percepcije</a:t>
            </a:r>
            <a:r>
              <a:rPr lang="en-US" dirty="0"/>
              <a:t> </a:t>
            </a:r>
            <a:r>
              <a:rPr lang="en-US" dirty="0" err="1"/>
              <a:t>ciljne</a:t>
            </a:r>
            <a:r>
              <a:rPr lang="en-US" dirty="0"/>
              <a:t> </a:t>
            </a:r>
            <a:r>
              <a:rPr lang="en-US" dirty="0" err="1"/>
              <a:t>skupine</a:t>
            </a:r>
            <a:r>
              <a:rPr lang="sl-SI" dirty="0"/>
              <a:t>.</a:t>
            </a:r>
            <a:endParaRPr lang="en-US" dirty="0"/>
          </a:p>
          <a:p>
            <a:pPr marL="0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BCEA020-B854-7D21-51D7-F6DBF0D43365}"/>
              </a:ext>
            </a:extLst>
          </p:cNvPr>
          <p:cNvSpPr txBox="1">
            <a:spLocks/>
          </p:cNvSpPr>
          <p:nvPr/>
        </p:nvSpPr>
        <p:spPr>
          <a:xfrm>
            <a:off x="8972975" y="4902740"/>
            <a:ext cx="2047238" cy="10691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l-SI" b="1" dirty="0">
                <a:solidFill>
                  <a:schemeClr val="accent5"/>
                </a:solidFill>
              </a:rPr>
              <a:t>ZAPOSLITVENA PONUDBA</a:t>
            </a:r>
            <a:br>
              <a:rPr lang="en-GB" b="1" dirty="0"/>
            </a:br>
            <a:r>
              <a:rPr lang="en-US" dirty="0" err="1"/>
              <a:t>Ustvarjanje</a:t>
            </a:r>
            <a:r>
              <a:rPr lang="en-US" dirty="0"/>
              <a:t> </a:t>
            </a:r>
            <a:r>
              <a:rPr lang="en-US" dirty="0" err="1"/>
              <a:t>prepri</a:t>
            </a:r>
            <a:r>
              <a:rPr lang="sl-SI" dirty="0"/>
              <a:t>č</a:t>
            </a:r>
            <a:r>
              <a:rPr lang="en-US" dirty="0" err="1"/>
              <a:t>ljive</a:t>
            </a:r>
            <a:r>
              <a:rPr lang="en-US" dirty="0"/>
              <a:t> in </a:t>
            </a:r>
            <a:r>
              <a:rPr lang="en-US" dirty="0" err="1"/>
              <a:t>unikatne</a:t>
            </a:r>
            <a:r>
              <a:rPr lang="en-US" dirty="0"/>
              <a:t> </a:t>
            </a:r>
            <a:r>
              <a:rPr lang="en-US" dirty="0" err="1"/>
              <a:t>zaposlitvene</a:t>
            </a:r>
            <a:r>
              <a:rPr lang="en-US" dirty="0"/>
              <a:t> </a:t>
            </a:r>
            <a:r>
              <a:rPr lang="en-US" dirty="0" err="1"/>
              <a:t>ponudbe</a:t>
            </a:r>
            <a:r>
              <a:rPr lang="en-US" dirty="0"/>
              <a:t> za </a:t>
            </a:r>
            <a:r>
              <a:rPr lang="en-US" dirty="0" err="1"/>
              <a:t>doseg</a:t>
            </a:r>
            <a:r>
              <a:rPr lang="en-US" dirty="0"/>
              <a:t> </a:t>
            </a:r>
            <a:r>
              <a:rPr lang="en-US" dirty="0" err="1"/>
              <a:t>ciljev</a:t>
            </a:r>
            <a:r>
              <a:rPr lang="sl-SI" dirty="0"/>
              <a:t>.</a:t>
            </a:r>
            <a:endParaRPr lang="en-US" dirty="0"/>
          </a:p>
          <a:p>
            <a:pPr marL="0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DD8907DA-E75F-2993-F4C7-70080CBCB7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72715" y="2732251"/>
            <a:ext cx="540000" cy="540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E733E03-8B59-9B0B-BA7E-AF4A0F20C2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79284" y="4524186"/>
            <a:ext cx="504000" cy="504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3D11686-AA2D-529A-061E-0ED1AF2AA0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503638" y="2752672"/>
            <a:ext cx="504000" cy="504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7596064-826C-C999-B31B-466410B29A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460108" y="4537936"/>
            <a:ext cx="504000" cy="504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E29ACB55-9E96-7CFA-72C8-986D762F43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918036" y="5437317"/>
            <a:ext cx="504000" cy="504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FE605F7A-E947-8182-9A75-D6E68B3D46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943614" y="187748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85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B47C381-8A0F-0F68-8EBA-4E208237A3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32A03-BFA2-75E4-AFA1-0739E402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D1A84F"/>
                </a:solidFill>
              </a:rPr>
              <a:t>Kazalo</a:t>
            </a:r>
            <a:endParaRPr lang="en-GB" dirty="0">
              <a:solidFill>
                <a:srgbClr val="D1A84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31372-0496-E915-CB07-6A2EA33E8902}"/>
              </a:ext>
            </a:extLst>
          </p:cNvPr>
          <p:cNvSpPr txBox="1"/>
          <p:nvPr/>
        </p:nvSpPr>
        <p:spPr>
          <a:xfrm>
            <a:off x="931332" y="2586538"/>
            <a:ext cx="4218025" cy="255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PROFIL KANDIDATOV IN PREFERENC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rgbClr val="D1A84F"/>
                </a:solidFill>
              </a:rPr>
              <a:t>ZADOVOLJSTVO V VAŠEM PODJETJU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ZADRŽEVANJE IN MOBILNOST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PRIVLAČNOST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ZAPOSLITVENI LIJAK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IZGUBA KADRA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PERCEPCIJA ZNAMKE DELODAJALCA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KOMUNIKACIJA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POVZETEK</a:t>
            </a:r>
          </a:p>
        </p:txBody>
      </p:sp>
    </p:spTree>
    <p:extLst>
      <p:ext uri="{BB962C8B-B14F-4D97-AF65-F5344CB8AC3E}">
        <p14:creationId xmlns:p14="http://schemas.microsoft.com/office/powerpoint/2010/main" val="2798037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8DD8-F9DC-F2D3-8281-213F0AB5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Vzorec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8961B-5E76-4974-18BC-0CBF17DCD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Imagem 14">
            <a:extLst>
              <a:ext uri="{FF2B5EF4-FFF2-40B4-BE49-F238E27FC236}">
                <a16:creationId xmlns:a16="http://schemas.microsoft.com/office/drawing/2014/main" id="{D392B5CD-AA01-ADF2-CCA9-91577A15B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41" y="4347910"/>
            <a:ext cx="325041" cy="457200"/>
          </a:xfrm>
          <a:prstGeom prst="rect">
            <a:avLst/>
          </a:prstGeom>
        </p:spPr>
      </p:pic>
      <p:pic>
        <p:nvPicPr>
          <p:cNvPr id="6" name="Imagem 12">
            <a:extLst>
              <a:ext uri="{FF2B5EF4-FFF2-40B4-BE49-F238E27FC236}">
                <a16:creationId xmlns:a16="http://schemas.microsoft.com/office/drawing/2014/main" id="{9A7AE6AC-A3C3-E4E8-101C-F39341E4F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26" y="3302700"/>
            <a:ext cx="335756" cy="457200"/>
          </a:xfrm>
          <a:prstGeom prst="rect">
            <a:avLst/>
          </a:prstGeom>
        </p:spPr>
      </p:pic>
      <p:pic>
        <p:nvPicPr>
          <p:cNvPr id="7" name="Imagem 12">
            <a:extLst>
              <a:ext uri="{FF2B5EF4-FFF2-40B4-BE49-F238E27FC236}">
                <a16:creationId xmlns:a16="http://schemas.microsoft.com/office/drawing/2014/main" id="{89C7C81A-E080-6CBE-4DA3-AFD5A7155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74" y="2265837"/>
            <a:ext cx="335756" cy="457200"/>
          </a:xfrm>
          <a:prstGeom prst="rect">
            <a:avLst/>
          </a:prstGeom>
        </p:spPr>
      </p:pic>
      <p:pic>
        <p:nvPicPr>
          <p:cNvPr id="8" name="Imagem 14">
            <a:extLst>
              <a:ext uri="{FF2B5EF4-FFF2-40B4-BE49-F238E27FC236}">
                <a16:creationId xmlns:a16="http://schemas.microsoft.com/office/drawing/2014/main" id="{7149B0FA-1A5A-8AC2-4ECC-E21B7BCF6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04" y="2265113"/>
            <a:ext cx="325041" cy="4572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29E6C4-CE81-F325-3565-E9C6F7BBA251}"/>
              </a:ext>
            </a:extLst>
          </p:cNvPr>
          <p:cNvSpPr/>
          <p:nvPr/>
        </p:nvSpPr>
        <p:spPr>
          <a:xfrm>
            <a:off x="2184708" y="1998386"/>
            <a:ext cx="3344533" cy="936930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2DB353-1D4A-35ED-C714-5D71E3972875}"/>
              </a:ext>
            </a:extLst>
          </p:cNvPr>
          <p:cNvSpPr txBox="1">
            <a:spLocks/>
          </p:cNvSpPr>
          <p:nvPr/>
        </p:nvSpPr>
        <p:spPr>
          <a:xfrm>
            <a:off x="2681891" y="2236495"/>
            <a:ext cx="3264462" cy="1066205"/>
          </a:xfrm>
          <a:prstGeom prst="rect">
            <a:avLst/>
          </a:prstGeom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dirty="0"/>
              <a:t>Anketirancev iz vašega podjetja</a:t>
            </a: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ED45F8-D6C9-A85D-43A3-2629D7070A59}"/>
              </a:ext>
            </a:extLst>
          </p:cNvPr>
          <p:cNvSpPr/>
          <p:nvPr/>
        </p:nvSpPr>
        <p:spPr>
          <a:xfrm>
            <a:off x="2184708" y="3024555"/>
            <a:ext cx="3344533" cy="936930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620D47F-C49E-B3DA-82F3-183EF64E9A4F}"/>
              </a:ext>
            </a:extLst>
          </p:cNvPr>
          <p:cNvSpPr txBox="1">
            <a:spLocks/>
          </p:cNvSpPr>
          <p:nvPr/>
        </p:nvSpPr>
        <p:spPr>
          <a:xfrm>
            <a:off x="2587005" y="3176404"/>
            <a:ext cx="3264462" cy="1066205"/>
          </a:xfrm>
          <a:prstGeom prst="rect">
            <a:avLst/>
          </a:prstGeom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dirty="0"/>
              <a:t>Anketirancev moškega spola iz vašega podjetja</a:t>
            </a: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9D7B84-D713-2721-E8E4-3BC0DFE371AE}"/>
              </a:ext>
            </a:extLst>
          </p:cNvPr>
          <p:cNvSpPr/>
          <p:nvPr/>
        </p:nvSpPr>
        <p:spPr>
          <a:xfrm>
            <a:off x="2184708" y="4108045"/>
            <a:ext cx="3344533" cy="936930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556A909-2103-42D3-5DED-6C8939B8F869}"/>
              </a:ext>
            </a:extLst>
          </p:cNvPr>
          <p:cNvSpPr txBox="1">
            <a:spLocks/>
          </p:cNvSpPr>
          <p:nvPr/>
        </p:nvSpPr>
        <p:spPr>
          <a:xfrm>
            <a:off x="2587005" y="4263847"/>
            <a:ext cx="3264462" cy="1066205"/>
          </a:xfrm>
          <a:prstGeom prst="rect">
            <a:avLst/>
          </a:prstGeom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dirty="0"/>
              <a:t>Anketirancev ženskega spola iz vašega podjetja</a:t>
            </a: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300254" y="1934453"/>
            <a:ext cx="39786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3000" b="1">
                <a:solidFill>
                  <a:srgbClr val="EE8F44"/>
                </a:solidFill>
              </a:defRPr>
            </a:pPr>
            <a:r>
              <a:rPr lang="sl-SI" dirty="0"/>
              <a:t>7</a:t>
            </a:r>
            <a:endParaRPr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2926080"/>
            <a:ext cx="39786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3000" b="1">
                <a:solidFill>
                  <a:srgbClr val="EE8F44"/>
                </a:solidFill>
              </a:defRPr>
            </a:pPr>
            <a:r>
              <a:rPr lang="sl-SI" dirty="0"/>
              <a:t>2</a:t>
            </a:r>
            <a:endParaRPr dirty="0"/>
          </a:p>
        </p:txBody>
      </p:sp>
      <p:sp>
        <p:nvSpPr>
          <p:cNvPr id="21" name="TextBox 20"/>
          <p:cNvSpPr txBox="1"/>
          <p:nvPr/>
        </p:nvSpPr>
        <p:spPr>
          <a:xfrm>
            <a:off x="2264779" y="4017100"/>
            <a:ext cx="39786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3000" b="1">
                <a:solidFill>
                  <a:srgbClr val="EE8F44"/>
                </a:solidFill>
              </a:defRPr>
            </a:pPr>
            <a:r>
              <a:rPr lang="sl-SI" dirty="0"/>
              <a:t>5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BF3464-A26A-3C96-089C-399356861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543" y="2152472"/>
            <a:ext cx="4982270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29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B6104-B470-5C10-A895-1192DCCD3B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0C8775-C9FE-B254-9630-A78AE6DE250A}"/>
              </a:ext>
            </a:extLst>
          </p:cNvPr>
          <p:cNvSpPr/>
          <p:nvPr/>
        </p:nvSpPr>
        <p:spPr>
          <a:xfrm>
            <a:off x="5396966" y="2559306"/>
            <a:ext cx="3264462" cy="23417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D6DBD6-86DE-8C68-FE7E-339B3FD7AB70}"/>
              </a:ext>
            </a:extLst>
          </p:cNvPr>
          <p:cNvSpPr txBox="1">
            <a:spLocks/>
          </p:cNvSpPr>
          <p:nvPr/>
        </p:nvSpPr>
        <p:spPr>
          <a:xfrm>
            <a:off x="5396965" y="3834893"/>
            <a:ext cx="3264462" cy="1066205"/>
          </a:xfrm>
          <a:prstGeom prst="rect">
            <a:avLst/>
          </a:prstGeom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dirty="0"/>
              <a:t>Pozitivnih odzivov*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i="1" dirty="0"/>
              <a:t>*7-10</a:t>
            </a:r>
            <a:endParaRPr lang="en-GB" i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DD5F20-3DC7-16A4-6161-1036E41B4537}"/>
              </a:ext>
            </a:extLst>
          </p:cNvPr>
          <p:cNvSpPr/>
          <p:nvPr/>
        </p:nvSpPr>
        <p:spPr>
          <a:xfrm>
            <a:off x="1472889" y="1250970"/>
            <a:ext cx="1069153" cy="485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8C0885-6F5E-57CA-BF9F-881AD0D38422}"/>
              </a:ext>
            </a:extLst>
          </p:cNvPr>
          <p:cNvSpPr/>
          <p:nvPr/>
        </p:nvSpPr>
        <p:spPr>
          <a:xfrm>
            <a:off x="1472889" y="5819521"/>
            <a:ext cx="1069153" cy="485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771AD3-7FDF-93F2-6BE1-EC8286ADCFC5}"/>
              </a:ext>
            </a:extLst>
          </p:cNvPr>
          <p:cNvSpPr/>
          <p:nvPr/>
        </p:nvSpPr>
        <p:spPr>
          <a:xfrm>
            <a:off x="1472889" y="4905810"/>
            <a:ext cx="1069153" cy="485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1D5240-CEE9-D17A-F163-448B5F7E643A}"/>
              </a:ext>
            </a:extLst>
          </p:cNvPr>
          <p:cNvSpPr/>
          <p:nvPr/>
        </p:nvSpPr>
        <p:spPr>
          <a:xfrm>
            <a:off x="1472889" y="3992100"/>
            <a:ext cx="1069153" cy="485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E3D9E3A-33A2-EA55-9B2A-991D002C3ECA}"/>
              </a:ext>
            </a:extLst>
          </p:cNvPr>
          <p:cNvSpPr/>
          <p:nvPr/>
        </p:nvSpPr>
        <p:spPr>
          <a:xfrm>
            <a:off x="1472889" y="3078390"/>
            <a:ext cx="1069153" cy="485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0F90A53-6774-A5B6-B3A8-57819E8EEEF1}"/>
              </a:ext>
            </a:extLst>
          </p:cNvPr>
          <p:cNvSpPr/>
          <p:nvPr/>
        </p:nvSpPr>
        <p:spPr>
          <a:xfrm>
            <a:off x="1472889" y="2164680"/>
            <a:ext cx="1069153" cy="485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383DB40-3F24-9C5F-6FBB-19B592DA9EE7}"/>
              </a:ext>
            </a:extLst>
          </p:cNvPr>
          <p:cNvSpPr txBox="1">
            <a:spLocks/>
          </p:cNvSpPr>
          <p:nvPr/>
        </p:nvSpPr>
        <p:spPr>
          <a:xfrm>
            <a:off x="1472888" y="2204441"/>
            <a:ext cx="1069154" cy="386718"/>
          </a:xfrm>
          <a:prstGeom prst="rect">
            <a:avLst/>
          </a:prstGeom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800" dirty="0"/>
              <a:t>Spodbudno delovno okolje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AB02C4E-AE57-72F6-A4F6-A35A16B1529A}"/>
              </a:ext>
            </a:extLst>
          </p:cNvPr>
          <p:cNvSpPr txBox="1">
            <a:spLocks/>
          </p:cNvSpPr>
          <p:nvPr/>
        </p:nvSpPr>
        <p:spPr>
          <a:xfrm>
            <a:off x="1472888" y="1359675"/>
            <a:ext cx="1069154" cy="386718"/>
          </a:xfrm>
          <a:prstGeom prst="rect">
            <a:avLst/>
          </a:prstGeom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800" dirty="0"/>
              <a:t>Strokovni ravoj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BCA0A69-065C-AC85-754A-3EBE3C573C31}"/>
              </a:ext>
            </a:extLst>
          </p:cNvPr>
          <p:cNvSpPr txBox="1">
            <a:spLocks/>
          </p:cNvSpPr>
          <p:nvPr/>
        </p:nvSpPr>
        <p:spPr>
          <a:xfrm>
            <a:off x="1448523" y="4108230"/>
            <a:ext cx="1069154" cy="386718"/>
          </a:xfrm>
          <a:prstGeom prst="rect">
            <a:avLst/>
          </a:prstGeom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800" dirty="0"/>
              <a:t>Motivacija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F886AA1-312B-A705-9661-1E95F8EECC39}"/>
              </a:ext>
            </a:extLst>
          </p:cNvPr>
          <p:cNvSpPr txBox="1">
            <a:spLocks/>
          </p:cNvSpPr>
          <p:nvPr/>
        </p:nvSpPr>
        <p:spPr>
          <a:xfrm>
            <a:off x="1419878" y="3204620"/>
            <a:ext cx="1069154" cy="386718"/>
          </a:xfrm>
          <a:prstGeom prst="rect">
            <a:avLst/>
          </a:prstGeom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800" dirty="0"/>
              <a:t>Vodenje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E134849-F765-9823-928B-E7751C1EC628}"/>
              </a:ext>
            </a:extLst>
          </p:cNvPr>
          <p:cNvSpPr txBox="1">
            <a:spLocks/>
          </p:cNvSpPr>
          <p:nvPr/>
        </p:nvSpPr>
        <p:spPr>
          <a:xfrm>
            <a:off x="1419878" y="5059096"/>
            <a:ext cx="1069154" cy="386718"/>
          </a:xfrm>
          <a:prstGeom prst="rect">
            <a:avLst/>
          </a:prstGeom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800" dirty="0"/>
              <a:t>Ponos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4F6F8BE-6787-362C-16AF-1B775D58636B}"/>
              </a:ext>
            </a:extLst>
          </p:cNvPr>
          <p:cNvSpPr txBox="1">
            <a:spLocks/>
          </p:cNvSpPr>
          <p:nvPr/>
        </p:nvSpPr>
        <p:spPr>
          <a:xfrm>
            <a:off x="1419878" y="5917828"/>
            <a:ext cx="1069154" cy="386718"/>
          </a:xfrm>
          <a:prstGeom prst="rect">
            <a:avLst/>
          </a:prstGeom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800" dirty="0"/>
              <a:t>Zadovoljstvo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C76940C0-A844-2CB7-9D5D-8667C344A41E}"/>
              </a:ext>
            </a:extLst>
          </p:cNvPr>
          <p:cNvSpPr/>
          <p:nvPr/>
        </p:nvSpPr>
        <p:spPr>
          <a:xfrm>
            <a:off x="2676525" y="3992100"/>
            <a:ext cx="428625" cy="2312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D769B8A8-2CA5-FE15-7BAD-780DAF9364AF}"/>
              </a:ext>
            </a:extLst>
          </p:cNvPr>
          <p:cNvSpPr/>
          <p:nvPr/>
        </p:nvSpPr>
        <p:spPr>
          <a:xfrm>
            <a:off x="2665797" y="1250970"/>
            <a:ext cx="428625" cy="2312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E8A1C893-B9C3-9877-48C4-ECCDA19B9DB5}"/>
              </a:ext>
            </a:extLst>
          </p:cNvPr>
          <p:cNvSpPr txBox="1">
            <a:spLocks/>
          </p:cNvSpPr>
          <p:nvPr/>
        </p:nvSpPr>
        <p:spPr>
          <a:xfrm>
            <a:off x="3013711" y="2155340"/>
            <a:ext cx="762463" cy="453302"/>
          </a:xfrm>
          <a:prstGeom prst="rect">
            <a:avLst/>
          </a:prstGeom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dirty="0"/>
              <a:t>Viri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E106038E-E4DF-7492-56A3-E33AD6C317A8}"/>
              </a:ext>
            </a:extLst>
          </p:cNvPr>
          <p:cNvSpPr txBox="1">
            <a:spLocks/>
          </p:cNvSpPr>
          <p:nvPr/>
        </p:nvSpPr>
        <p:spPr>
          <a:xfrm>
            <a:off x="2957871" y="4869095"/>
            <a:ext cx="1105363" cy="379083"/>
          </a:xfrm>
          <a:prstGeom prst="rect">
            <a:avLst/>
          </a:prstGeom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dirty="0"/>
              <a:t>Povezava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808A897-8900-45D1-4AB1-03A297C0801F}"/>
              </a:ext>
            </a:extLst>
          </p:cNvPr>
          <p:cNvSpPr txBox="1">
            <a:spLocks/>
          </p:cNvSpPr>
          <p:nvPr/>
        </p:nvSpPr>
        <p:spPr>
          <a:xfrm>
            <a:off x="971550" y="917994"/>
            <a:ext cx="10515600" cy="7218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1050" dirty="0"/>
              <a:t>Splošna uspešnost</a:t>
            </a:r>
            <a:r>
              <a:rPr lang="sl-SI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0FBAC-507E-23AB-CAB4-E8900E5D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54"/>
            <a:ext cx="10515600" cy="721894"/>
          </a:xfrm>
        </p:spPr>
        <p:txBody>
          <a:bodyPr/>
          <a:lstStyle/>
          <a:p>
            <a:pPr algn="l">
              <a:defRPr sz="2500" b="1">
                <a:solidFill>
                  <a:srgbClr val="1B374A"/>
                </a:solidFill>
              </a:defRPr>
            </a:pPr>
            <a:r>
              <a:rPr dirty="0" err="1"/>
              <a:t>Zadovoljstvo</a:t>
            </a:r>
            <a:r>
              <a:rPr dirty="0"/>
              <a:t> v </a:t>
            </a:r>
            <a:r>
              <a:rPr dirty="0" err="1"/>
              <a:t>podjetju</a:t>
            </a:r>
            <a:r>
              <a:rPr lang="sl-SI" dirty="0"/>
              <a:t> </a:t>
            </a:r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1691640" y="1005840"/>
            <a:ext cx="6928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400" b="1">
                <a:solidFill>
                  <a:srgbClr val="EE8F44"/>
                </a:solidFill>
              </a:defRPr>
            </a:pPr>
            <a:r>
              <a:rPr lang="sl-SI" dirty="0"/>
              <a:t>57.1</a:t>
            </a:r>
            <a:r>
              <a:rPr dirty="0"/>
              <a:t>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91640" y="1828800"/>
            <a:ext cx="6928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400" b="1">
                <a:solidFill>
                  <a:srgbClr val="EE8F44"/>
                </a:solidFill>
              </a:defRPr>
            </a:pPr>
            <a:r>
              <a:rPr lang="sl-SI" dirty="0"/>
              <a:t>57.1</a:t>
            </a:r>
            <a:r>
              <a:rPr dirty="0"/>
              <a:t>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91640" y="2834640"/>
            <a:ext cx="6928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400" b="1">
                <a:solidFill>
                  <a:srgbClr val="EE8F44"/>
                </a:solidFill>
              </a:defRPr>
            </a:pPr>
            <a:r>
              <a:rPr lang="sl-SI" dirty="0"/>
              <a:t>61.9</a:t>
            </a:r>
            <a:r>
              <a:rPr dirty="0"/>
              <a:t>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91640" y="3749039"/>
            <a:ext cx="6928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400" b="1">
                <a:solidFill>
                  <a:srgbClr val="EE8F44"/>
                </a:solidFill>
              </a:defRPr>
            </a:pPr>
            <a:r>
              <a:rPr lang="sl-SI" dirty="0"/>
              <a:t>38.1</a:t>
            </a:r>
            <a:r>
              <a:rPr dirty="0"/>
              <a:t>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91640" y="4663440"/>
            <a:ext cx="6928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400" b="1">
                <a:solidFill>
                  <a:srgbClr val="EE8F44"/>
                </a:solidFill>
              </a:defRPr>
            </a:pPr>
            <a:r>
              <a:rPr lang="sl-SI" dirty="0"/>
              <a:t>57.1</a:t>
            </a:r>
            <a:r>
              <a:rPr dirty="0"/>
              <a:t>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91640" y="5577840"/>
            <a:ext cx="6928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400" b="1">
                <a:solidFill>
                  <a:srgbClr val="EE8F44"/>
                </a:solidFill>
              </a:defRPr>
            </a:pPr>
            <a:r>
              <a:rPr lang="sl-SI" dirty="0"/>
              <a:t>57.1</a:t>
            </a:r>
            <a:r>
              <a:rPr dirty="0"/>
              <a:t>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09360" y="2743200"/>
            <a:ext cx="1782860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4000" b="1">
                <a:solidFill>
                  <a:srgbClr val="EE8F44"/>
                </a:solidFill>
              </a:defRPr>
            </a:pPr>
            <a:r>
              <a:rPr lang="sl-SI" dirty="0"/>
              <a:t>54.8 </a:t>
            </a:r>
            <a:r>
              <a:rPr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30546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B482D-DBB3-1F0E-51CC-2F8DBE1AD0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FBD6952-2BE6-71D2-5829-6FCF77C27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3577" y="1838909"/>
            <a:ext cx="2205038" cy="521644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250000"/>
              </a:lnSpc>
            </a:pPr>
            <a:endParaRPr lang="sl-SI" sz="900" dirty="0">
              <a:solidFill>
                <a:srgbClr val="1B374A"/>
              </a:solidFill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1DE34AE-A2DD-86FF-6709-13C78B446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7664" y="1838909"/>
            <a:ext cx="2205037" cy="521644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250000"/>
              </a:lnSpc>
            </a:pPr>
            <a:r>
              <a:rPr lang="sl-SI" sz="1000" dirty="0"/>
              <a:t>Povprečna </a:t>
            </a:r>
            <a:r>
              <a:rPr lang="sl-SI" sz="1000" dirty="0" err="1"/>
              <a:t>oce</a:t>
            </a:r>
            <a:r>
              <a:rPr lang="en-GB" sz="1000" dirty="0" err="1"/>
              <a:t>na</a:t>
            </a:r>
            <a:r>
              <a:rPr lang="en-GB" sz="1000" dirty="0"/>
              <a:t> </a:t>
            </a:r>
            <a:r>
              <a:rPr lang="en-GB" sz="1000" dirty="0" err="1"/>
              <a:t>vseh</a:t>
            </a:r>
            <a:r>
              <a:rPr lang="en-GB" sz="1000" dirty="0"/>
              <a:t> </a:t>
            </a:r>
            <a:r>
              <a:rPr lang="en-GB" sz="1000" dirty="0" err="1"/>
              <a:t>delodajalcev</a:t>
            </a:r>
            <a:r>
              <a:rPr lang="sl-SI" sz="1000" dirty="0"/>
              <a:t> 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2F14B64-764A-A135-EFA4-C136CCFE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3577" y="1275347"/>
            <a:ext cx="4429124" cy="563562"/>
          </a:xfrm>
          <a:prstGeom prst="rect">
            <a:avLst/>
          </a:prstGeom>
          <a:solidFill>
            <a:srgbClr val="CC65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085DC84-3EDC-F73F-CC3B-045539FF8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131" y="1413670"/>
            <a:ext cx="71974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1100" b="1" dirty="0">
                <a:solidFill>
                  <a:srgbClr val="FFFFFF"/>
                </a:solidFill>
                <a:latin typeface="+mn-lt"/>
              </a:rPr>
              <a:t>P</a:t>
            </a:r>
            <a:r>
              <a:rPr lang="en-GB" altLang="sl-SI" sz="1100" b="1" dirty="0">
                <a:solidFill>
                  <a:srgbClr val="FFFFFF"/>
                </a:solidFill>
                <a:latin typeface="+mn-lt"/>
              </a:rPr>
              <a:t>r</a:t>
            </a:r>
            <a:r>
              <a:rPr lang="sl-SI" altLang="sl-SI" sz="1100" b="1" dirty="0" err="1">
                <a:solidFill>
                  <a:srgbClr val="FFFFFF"/>
                </a:solidFill>
                <a:latin typeface="+mn-lt"/>
              </a:rPr>
              <a:t>imerjava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0211F1-5545-F117-13E4-ECFCD180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3577" y="2360553"/>
            <a:ext cx="4438649" cy="3083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300000"/>
              </a:lnSpc>
            </a:pPr>
            <a:endParaRPr lang="sl-SI" sz="900" dirty="0">
              <a:solidFill>
                <a:srgbClr val="1B374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9D8E0-11B8-B08F-89CE-B9D3AAF7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54"/>
            <a:ext cx="10515600" cy="721894"/>
          </a:xfrm>
        </p:spPr>
        <p:txBody>
          <a:bodyPr/>
          <a:lstStyle/>
          <a:p>
            <a:pPr algn="l">
              <a:defRPr sz="2500" b="1">
                <a:solidFill>
                  <a:srgbClr val="1B374A"/>
                </a:solidFill>
              </a:defRPr>
            </a:pPr>
            <a:r>
              <a:rPr dirty="0" err="1"/>
              <a:t>Splošna</a:t>
            </a:r>
            <a:r>
              <a:rPr dirty="0"/>
              <a:t> </a:t>
            </a:r>
            <a:r>
              <a:rPr dirty="0" err="1"/>
              <a:t>ocena</a:t>
            </a:r>
            <a:r>
              <a:rPr dirty="0"/>
              <a:t>: </a:t>
            </a:r>
            <a:r>
              <a:rPr lang="sl-SI" dirty="0"/>
              <a:t>54,8 </a:t>
            </a:r>
            <a:r>
              <a:rPr dirty="0"/>
              <a:t>% </a:t>
            </a:r>
            <a:r>
              <a:rPr dirty="0" err="1"/>
              <a:t>pozitivnih</a:t>
            </a:r>
            <a:r>
              <a:rPr dirty="0"/>
              <a:t> </a:t>
            </a:r>
            <a:r>
              <a:rPr dirty="0" err="1"/>
              <a:t>odzivov</a:t>
            </a:r>
            <a:endParaRPr dirty="0"/>
          </a:p>
        </p:txBody>
      </p:sp>
      <p:sp>
        <p:nvSpPr>
          <p:cNvPr id="206" name="TextBox 205"/>
          <p:cNvSpPr txBox="1"/>
          <p:nvPr/>
        </p:nvSpPr>
        <p:spPr>
          <a:xfrm>
            <a:off x="7561701" y="1629282"/>
            <a:ext cx="1133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000" b="0">
                <a:solidFill>
                  <a:srgbClr val="000000"/>
                </a:solidFill>
              </a:defRPr>
            </a:pPr>
            <a:r>
              <a:rPr lang="sl-SI" dirty="0"/>
              <a:t>Vzorčno podjetje</a:t>
            </a:r>
            <a:endParaRPr dirty="0"/>
          </a:p>
        </p:txBody>
      </p:sp>
      <p:sp>
        <p:nvSpPr>
          <p:cNvPr id="208" name="TextBox 207"/>
          <p:cNvSpPr txBox="1"/>
          <p:nvPr/>
        </p:nvSpPr>
        <p:spPr>
          <a:xfrm>
            <a:off x="7726679" y="2468880"/>
            <a:ext cx="61908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rPr lang="sl-SI" dirty="0"/>
              <a:t>57,1</a:t>
            </a:r>
            <a:r>
              <a:rPr dirty="0"/>
              <a:t>%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7726679" y="2926080"/>
            <a:ext cx="61908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rPr lang="sl-SI" dirty="0"/>
              <a:t>57,1</a:t>
            </a:r>
            <a:r>
              <a:rPr dirty="0"/>
              <a:t>%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7726679" y="3383280"/>
            <a:ext cx="61908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rPr lang="sl-SI" dirty="0"/>
              <a:t>61,9</a:t>
            </a:r>
            <a:r>
              <a:rPr dirty="0"/>
              <a:t>%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7726679" y="3840480"/>
            <a:ext cx="61908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rPr lang="sl-SI" dirty="0"/>
              <a:t>38,1</a:t>
            </a:r>
            <a:r>
              <a:rPr dirty="0"/>
              <a:t>%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7726679" y="4297680"/>
            <a:ext cx="61908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rPr lang="sl-SI" dirty="0"/>
              <a:t>57,1</a:t>
            </a:r>
            <a:r>
              <a:rPr dirty="0"/>
              <a:t>%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7726679" y="4754880"/>
            <a:ext cx="61908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rPr lang="sl-SI" dirty="0"/>
              <a:t>57,1</a:t>
            </a:r>
            <a:r>
              <a:rPr dirty="0"/>
              <a:t>%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0104120" y="246888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62.6%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10104120" y="292608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74.8%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10104120" y="338328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55.0%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10104120" y="384048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77.4%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10104120" y="429768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75.3%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10104120" y="475488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73.9%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7CA6A-1187-F73D-2563-7472F3152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64" y="1692163"/>
            <a:ext cx="6073003" cy="47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02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0B4E5-37D3-3350-2F2D-AB2A6E63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Strokovni razvoj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25094-942D-691F-5F4C-4D1EB95BA6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3C948B-E268-7C37-E69C-08C6F7F498CF}"/>
              </a:ext>
            </a:extLst>
          </p:cNvPr>
          <p:cNvSpPr txBox="1">
            <a:spLocks/>
          </p:cNvSpPr>
          <p:nvPr/>
        </p:nvSpPr>
        <p:spPr>
          <a:xfrm>
            <a:off x="971550" y="917994"/>
            <a:ext cx="10515600" cy="7218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1050" dirty="0"/>
              <a:t>Občutek, da so na pravem mestu ter zadovoljn</a:t>
            </a:r>
            <a:r>
              <a:rPr lang="sl-SI" sz="1050" b="0" dirty="0"/>
              <a:t>i </a:t>
            </a:r>
            <a:r>
              <a:rPr lang="en-GB" sz="1050" dirty="0"/>
              <a:t>s</a:t>
            </a:r>
            <a:r>
              <a:rPr lang="sl-SI" sz="1050" dirty="0"/>
              <a:t> svojo vlogo v podjetju in svojimi odgovornostmi.</a:t>
            </a:r>
            <a:r>
              <a:rPr lang="sl-SI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5C734-656F-457C-086A-6DFEE20BB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50" y="1530859"/>
            <a:ext cx="10926700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33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F1A9-942E-B556-0A98-42C25F3F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Spodbudno delovno okolje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B7A57-0BD4-9A05-71A4-2993DDDE2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9B13DE-47CF-D0C8-97F6-6DBE4D45182E}"/>
              </a:ext>
            </a:extLst>
          </p:cNvPr>
          <p:cNvSpPr txBox="1">
            <a:spLocks/>
          </p:cNvSpPr>
          <p:nvPr/>
        </p:nvSpPr>
        <p:spPr>
          <a:xfrm>
            <a:off x="971550" y="917994"/>
            <a:ext cx="10515600" cy="7218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1050" dirty="0"/>
              <a:t>Delovno okolje, v katerem vlada timski duh ter je vsak član ekipe lepo sprejet in deležen podpore ostalih.</a:t>
            </a:r>
            <a:r>
              <a:rPr lang="sl-SI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4A2C6D-E783-0E23-AB75-AC04919D7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0" y="1560646"/>
            <a:ext cx="10926700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7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5A09-DA23-862E-0E0D-C7501176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Vodenje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C36AF-E9E5-E4D6-897A-9DC6BAB23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07591E-2D4F-F4C1-18B5-403D7FD2B05A}"/>
              </a:ext>
            </a:extLst>
          </p:cNvPr>
          <p:cNvSpPr txBox="1">
            <a:spLocks/>
          </p:cNvSpPr>
          <p:nvPr/>
        </p:nvSpPr>
        <p:spPr>
          <a:xfrm>
            <a:off x="971550" y="917994"/>
            <a:ext cx="10515600" cy="7218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1050" dirty="0"/>
              <a:t>Želja po doseganju ambicioznih ciljev.</a:t>
            </a:r>
            <a:endParaRPr lang="sl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31110-62A2-CFEE-E483-81AAAD2A5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3" y="1480780"/>
            <a:ext cx="10917174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10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033F-26F0-8F49-D6E8-40659A14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Motivacija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C3B78-C1DE-0CA5-3876-347E0AF8D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2887AB-4BC4-842C-7E67-0CB87E1ADB00}"/>
              </a:ext>
            </a:extLst>
          </p:cNvPr>
          <p:cNvSpPr txBox="1">
            <a:spLocks/>
          </p:cNvSpPr>
          <p:nvPr/>
        </p:nvSpPr>
        <p:spPr>
          <a:xfrm>
            <a:off x="971550" y="917994"/>
            <a:ext cx="10515600" cy="7218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1050" dirty="0"/>
              <a:t>Občutek, da je njihov prispevek cenjen.</a:t>
            </a:r>
            <a:r>
              <a:rPr lang="sl-SI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77C64B-22B8-B784-F077-13C53FC09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3" y="1466098"/>
            <a:ext cx="10917174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4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4F60-5B5A-48E4-0F59-97AE0C5A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Ponos</a:t>
            </a:r>
            <a:br>
              <a:rPr lang="sl-SI" dirty="0"/>
            </a:b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52352-3B60-9750-071F-834BC0D6A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572C0E-D637-484D-E626-8546B0AE2ED5}"/>
              </a:ext>
            </a:extLst>
          </p:cNvPr>
          <p:cNvSpPr txBox="1">
            <a:spLocks/>
          </p:cNvSpPr>
          <p:nvPr/>
        </p:nvSpPr>
        <p:spPr>
          <a:xfrm>
            <a:off x="971550" y="917994"/>
            <a:ext cx="10515600" cy="7218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1050" dirty="0"/>
              <a:t>Pripadnost organizaciji, s katero imajo enake vrednote in bi delo v organizaciji priporočili svojim prijateljem.</a:t>
            </a:r>
            <a:endParaRPr lang="sl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A975B-4CA6-C452-E382-48A24B56E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535317"/>
            <a:ext cx="10926700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96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548B-511A-93B3-32FC-3F8005C6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Zadovoljstvo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40529-699B-21EB-58A4-17D124D682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56A6DF-1B68-AA21-B508-EE851B480238}"/>
              </a:ext>
            </a:extLst>
          </p:cNvPr>
          <p:cNvSpPr txBox="1">
            <a:spLocks/>
          </p:cNvSpPr>
          <p:nvPr/>
        </p:nvSpPr>
        <p:spPr>
          <a:xfrm>
            <a:off x="971550" y="917994"/>
            <a:ext cx="10515600" cy="7218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1050" dirty="0"/>
              <a:t>Užitek in zadovoljstvo, tako pri opravljanju delovnih obveznosti, kot pri odnosu s sodelavci.</a:t>
            </a:r>
            <a:r>
              <a:rPr lang="sl-SI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55F20-2547-572D-2AF0-BD87F56F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52" y="1565119"/>
            <a:ext cx="10888595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1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65AA-5430-2C80-CDA5-5309F6FD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Dolo</a:t>
            </a:r>
            <a:r>
              <a:rPr lang="sl-SI" dirty="0"/>
              <a:t>č</a:t>
            </a:r>
            <a:r>
              <a:rPr lang="en-US" dirty="0" err="1"/>
              <a:t>anje</a:t>
            </a:r>
            <a:r>
              <a:rPr lang="en-US" dirty="0"/>
              <a:t> </a:t>
            </a:r>
            <a:r>
              <a:rPr lang="en-US" dirty="0" err="1"/>
              <a:t>privla</a:t>
            </a:r>
            <a:r>
              <a:rPr lang="sl-SI" dirty="0"/>
              <a:t>č</a:t>
            </a:r>
            <a:r>
              <a:rPr lang="en-US" dirty="0" err="1"/>
              <a:t>nosti</a:t>
            </a:r>
            <a:r>
              <a:rPr lang="en-US" dirty="0"/>
              <a:t> in </a:t>
            </a:r>
            <a:r>
              <a:rPr lang="en-US" dirty="0" err="1"/>
              <a:t>percepcije</a:t>
            </a:r>
            <a:r>
              <a:rPr lang="en-US" dirty="0"/>
              <a:t> 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znamke</a:t>
            </a:r>
            <a:r>
              <a:rPr lang="sl-SI" dirty="0"/>
              <a:t> delodajalca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17FC4-B78F-5322-7BF2-58A453C27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1739EE-1883-29DC-43E0-C27E9F020346}"/>
              </a:ext>
            </a:extLst>
          </p:cNvPr>
          <p:cNvSpPr/>
          <p:nvPr/>
        </p:nvSpPr>
        <p:spPr>
          <a:xfrm>
            <a:off x="602827" y="6117420"/>
            <a:ext cx="1612053" cy="503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E95CBA-A3A1-19A6-166A-E34DD52069BB}"/>
              </a:ext>
            </a:extLst>
          </p:cNvPr>
          <p:cNvCxnSpPr>
            <a:cxnSpLocks/>
          </p:cNvCxnSpPr>
          <p:nvPr/>
        </p:nvCxnSpPr>
        <p:spPr>
          <a:xfrm>
            <a:off x="1524002" y="4836160"/>
            <a:ext cx="0" cy="270933"/>
          </a:xfrm>
          <a:prstGeom prst="straightConnector1">
            <a:avLst/>
          </a:prstGeom>
          <a:ln w="12700" cap="rnd">
            <a:solidFill>
              <a:schemeClr val="accent3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E5CA2A7-49E9-2DD5-5B46-BFA0E3488001}"/>
              </a:ext>
            </a:extLst>
          </p:cNvPr>
          <p:cNvSpPr/>
          <p:nvPr/>
        </p:nvSpPr>
        <p:spPr>
          <a:xfrm>
            <a:off x="838200" y="1630922"/>
            <a:ext cx="1375220" cy="13752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sl-SI" sz="1100" b="1" dirty="0">
                <a:solidFill>
                  <a:schemeClr val="bg1"/>
                </a:solidFill>
              </a:rPr>
              <a:t>SEZNAM VSEH USTREZNIH DELODAJALCEV</a:t>
            </a:r>
            <a:endParaRPr lang="en-GB" sz="11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D0AFB39-D2EF-E2A8-2DEE-72E693850FAA}"/>
              </a:ext>
            </a:extLst>
          </p:cNvPr>
          <p:cNvGrpSpPr/>
          <p:nvPr/>
        </p:nvGrpSpPr>
        <p:grpSpPr>
          <a:xfrm>
            <a:off x="845548" y="3458625"/>
            <a:ext cx="4417330" cy="1285712"/>
            <a:chOff x="2914624" y="2648456"/>
            <a:chExt cx="5082006" cy="1476002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5D1DCB8-FD0D-91F1-DAF0-0B560B6681A2}"/>
                </a:ext>
              </a:extLst>
            </p:cNvPr>
            <p:cNvSpPr/>
            <p:nvPr/>
          </p:nvSpPr>
          <p:spPr>
            <a:xfrm>
              <a:off x="2914624" y="2648456"/>
              <a:ext cx="1582150" cy="14760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sl-SI" sz="1000" b="1" dirty="0"/>
                <a:t>POZNAVANJE</a:t>
              </a:r>
              <a:endParaRPr lang="en-GB" sz="10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000" b="1" dirty="0"/>
            </a:p>
            <a:p>
              <a:pPr defTabSz="829119">
                <a:defRPr/>
              </a:pPr>
              <a:r>
                <a:rPr lang="en-GB" sz="1000" dirty="0" err="1"/>
                <a:t>Anketiranci</a:t>
              </a:r>
              <a:r>
                <a:rPr lang="en-GB" sz="1000" dirty="0"/>
                <a:t> </a:t>
              </a:r>
              <a:r>
                <a:rPr lang="en-GB" sz="1000" dirty="0" err="1"/>
                <a:t>izberejo</a:t>
              </a:r>
              <a:r>
                <a:rPr lang="en-GB" sz="1000" dirty="0"/>
                <a:t> </a:t>
              </a:r>
              <a:r>
                <a:rPr lang="en-GB" sz="1000" dirty="0" err="1"/>
                <a:t>delodajalce</a:t>
              </a:r>
              <a:r>
                <a:rPr lang="en-GB" sz="1000" dirty="0"/>
                <a:t>, ki </a:t>
              </a:r>
              <a:r>
                <a:rPr lang="en-GB" sz="1000" dirty="0" err="1"/>
                <a:t>jih</a:t>
              </a:r>
              <a:r>
                <a:rPr lang="en-GB" sz="1000" dirty="0"/>
                <a:t> </a:t>
              </a:r>
              <a:br>
                <a:rPr lang="en-GB" sz="1000" dirty="0"/>
              </a:br>
              <a:r>
                <a:rPr lang="en-GB" sz="1000" dirty="0"/>
                <a:t>ne </a:t>
              </a:r>
              <a:r>
                <a:rPr lang="en-GB" sz="1000" dirty="0" err="1"/>
                <a:t>poznajo</a:t>
              </a:r>
              <a:r>
                <a:rPr lang="sl-SI" sz="1000" dirty="0"/>
                <a:t>.</a:t>
              </a:r>
              <a:endParaRPr lang="en-GB" sz="1000" dirty="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64D7F42-397D-8A70-80BB-EFA31900213D}"/>
                </a:ext>
              </a:extLst>
            </p:cNvPr>
            <p:cNvSpPr/>
            <p:nvPr/>
          </p:nvSpPr>
          <p:spPr>
            <a:xfrm>
              <a:off x="4496774" y="2648456"/>
              <a:ext cx="3499856" cy="1476002"/>
            </a:xfrm>
            <a:prstGeom prst="roundRect">
              <a:avLst>
                <a:gd name="adj" fmla="val 5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 anchorCtr="0"/>
            <a:lstStyle/>
            <a:p>
              <a:pPr marL="0" marR="0" lvl="0" indent="0" defTabSz="451331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err="1">
                  <a:solidFill>
                    <a:schemeClr val="tx1"/>
                  </a:solidFill>
                </a:rPr>
                <a:t>Anketiranci</a:t>
              </a:r>
              <a:r>
                <a:rPr lang="en-GB" sz="1200" dirty="0">
                  <a:solidFill>
                    <a:schemeClr val="tx1"/>
                  </a:solidFill>
                </a:rPr>
                <a:t> s </a:t>
              </a:r>
              <a:r>
                <a:rPr lang="en-GB" sz="1200" dirty="0" err="1">
                  <a:solidFill>
                    <a:schemeClr val="tx1"/>
                  </a:solidFill>
                </a:rPr>
                <a:t>seznama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 err="1">
                  <a:solidFill>
                    <a:schemeClr val="tx1"/>
                  </a:solidFill>
                </a:rPr>
                <a:t>najpomembnejših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</a:rPr>
                <a:t>delodajalcev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 err="1">
                  <a:solidFill>
                    <a:schemeClr val="tx1"/>
                  </a:solidFill>
                </a:rPr>
                <a:t>izberejo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</a:rPr>
                <a:t>delodajalce</a:t>
              </a:r>
              <a:r>
                <a:rPr lang="en-GB" sz="1200" dirty="0">
                  <a:solidFill>
                    <a:schemeClr val="tx1"/>
                  </a:solidFill>
                </a:rPr>
                <a:t>, ki </a:t>
              </a:r>
              <a:r>
                <a:rPr lang="en-GB" sz="1200" dirty="0" err="1">
                  <a:solidFill>
                    <a:schemeClr val="tx1"/>
                  </a:solidFill>
                </a:rPr>
                <a:t>jih</a:t>
              </a:r>
              <a:r>
                <a:rPr lang="en-GB" sz="1200" dirty="0">
                  <a:solidFill>
                    <a:schemeClr val="tx1"/>
                  </a:solidFill>
                </a:rPr>
                <a:t> ne </a:t>
              </a:r>
              <a:r>
                <a:rPr lang="en-GB" sz="1200" dirty="0" err="1">
                  <a:solidFill>
                    <a:schemeClr val="tx1"/>
                  </a:solidFill>
                </a:rPr>
                <a:t>poznajo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. 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0B9059FF-7430-377A-95EF-EF3C0659C5EA}"/>
              </a:ext>
            </a:extLst>
          </p:cNvPr>
          <p:cNvSpPr/>
          <p:nvPr/>
        </p:nvSpPr>
        <p:spPr>
          <a:xfrm>
            <a:off x="10152065" y="1563424"/>
            <a:ext cx="1387298" cy="14164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sz="1100" b="1" dirty="0">
                <a:solidFill>
                  <a:schemeClr val="bg1"/>
                </a:solidFill>
              </a:rPr>
              <a:t>PERCEPCIJA</a:t>
            </a:r>
            <a:br>
              <a:rPr lang="en-GB" sz="1100" b="1" dirty="0">
                <a:solidFill>
                  <a:schemeClr val="bg1"/>
                </a:solidFill>
              </a:rPr>
            </a:br>
            <a:r>
              <a:rPr lang="sl-SI" sz="1100" b="1" dirty="0">
                <a:solidFill>
                  <a:schemeClr val="bg1"/>
                </a:solidFill>
              </a:rPr>
              <a:t>VAŠE ZNAMKE</a:t>
            </a:r>
            <a:endParaRPr lang="en-GB" sz="11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FA9932-7B6C-CAC3-0B7E-5D55C6DDE233}"/>
              </a:ext>
            </a:extLst>
          </p:cNvPr>
          <p:cNvSpPr txBox="1"/>
          <p:nvPr/>
        </p:nvSpPr>
        <p:spPr>
          <a:xfrm>
            <a:off x="9801012" y="3167660"/>
            <a:ext cx="2147147" cy="116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1331">
              <a:lnSpc>
                <a:spcPts val="1700"/>
              </a:lnSpc>
              <a:defRPr/>
            </a:pPr>
            <a:r>
              <a:rPr lang="en-US" sz="1200" dirty="0" err="1">
                <a:solidFill>
                  <a:schemeClr val="accent3"/>
                </a:solidFill>
              </a:rPr>
              <a:t>Vašo</a:t>
            </a:r>
            <a:r>
              <a:rPr lang="en-US" sz="1200" dirty="0">
                <a:solidFill>
                  <a:schemeClr val="accent3"/>
                </a:solidFill>
              </a:rPr>
              <a:t> </a:t>
            </a:r>
            <a:r>
              <a:rPr lang="en-US" sz="1200" dirty="0" err="1">
                <a:solidFill>
                  <a:schemeClr val="accent3"/>
                </a:solidFill>
              </a:rPr>
              <a:t>podobo</a:t>
            </a:r>
            <a:r>
              <a:rPr lang="en-US" sz="1200" dirty="0">
                <a:solidFill>
                  <a:schemeClr val="accent3"/>
                </a:solidFill>
              </a:rPr>
              <a:t> </a:t>
            </a:r>
            <a:r>
              <a:rPr lang="en-US" sz="1200" dirty="0" err="1">
                <a:solidFill>
                  <a:schemeClr val="accent3"/>
                </a:solidFill>
              </a:rPr>
              <a:t>primerjamo</a:t>
            </a:r>
            <a:r>
              <a:rPr lang="en-US" sz="1200" dirty="0">
                <a:solidFill>
                  <a:schemeClr val="accent3"/>
                </a:solidFill>
              </a:rPr>
              <a:t> z </a:t>
            </a:r>
            <a:r>
              <a:rPr lang="en-US" sz="1200" dirty="0" err="1">
                <a:solidFill>
                  <a:schemeClr val="accent3"/>
                </a:solidFill>
              </a:rPr>
              <a:t>željami</a:t>
            </a:r>
            <a:r>
              <a:rPr lang="en-US" sz="1200" dirty="0">
                <a:solidFill>
                  <a:schemeClr val="accent3"/>
                </a:solidFill>
              </a:rPr>
              <a:t> </a:t>
            </a:r>
            <a:r>
              <a:rPr lang="en-US" sz="1200" dirty="0" err="1">
                <a:solidFill>
                  <a:schemeClr val="accent3"/>
                </a:solidFill>
              </a:rPr>
              <a:t>anketirancev</a:t>
            </a:r>
            <a:r>
              <a:rPr lang="en-US" sz="1200" dirty="0">
                <a:solidFill>
                  <a:schemeClr val="accent3"/>
                </a:solidFill>
              </a:rPr>
              <a:t>, da </a:t>
            </a:r>
            <a:r>
              <a:rPr lang="en-US" sz="1200" dirty="0" err="1">
                <a:solidFill>
                  <a:schemeClr val="accent3"/>
                </a:solidFill>
              </a:rPr>
              <a:t>boste</a:t>
            </a:r>
            <a:r>
              <a:rPr lang="en-US" sz="1200" dirty="0">
                <a:solidFill>
                  <a:schemeClr val="accent3"/>
                </a:solidFill>
              </a:rPr>
              <a:t> </a:t>
            </a:r>
            <a:r>
              <a:rPr lang="en-US" sz="1200" dirty="0" err="1">
                <a:solidFill>
                  <a:schemeClr val="accent3"/>
                </a:solidFill>
              </a:rPr>
              <a:t>lažje</a:t>
            </a:r>
            <a:r>
              <a:rPr lang="en-US" sz="1200" dirty="0">
                <a:solidFill>
                  <a:schemeClr val="accent3"/>
                </a:solidFill>
              </a:rPr>
              <a:t> </a:t>
            </a:r>
            <a:r>
              <a:rPr lang="en-US" sz="1200" dirty="0" err="1">
                <a:solidFill>
                  <a:schemeClr val="accent3"/>
                </a:solidFill>
              </a:rPr>
              <a:t>ocenili</a:t>
            </a:r>
            <a:r>
              <a:rPr lang="en-US" sz="1200" dirty="0">
                <a:solidFill>
                  <a:schemeClr val="accent3"/>
                </a:solidFill>
              </a:rPr>
              <a:t> </a:t>
            </a:r>
            <a:r>
              <a:rPr lang="en-US" sz="1200" dirty="0" err="1">
                <a:solidFill>
                  <a:schemeClr val="accent3"/>
                </a:solidFill>
              </a:rPr>
              <a:t>uspešnost</a:t>
            </a:r>
            <a:r>
              <a:rPr lang="en-US" sz="1200" dirty="0">
                <a:solidFill>
                  <a:schemeClr val="accent3"/>
                </a:solidFill>
              </a:rPr>
              <a:t> </a:t>
            </a:r>
            <a:r>
              <a:rPr lang="en-US" sz="1200" dirty="0" err="1">
                <a:solidFill>
                  <a:schemeClr val="accent3"/>
                </a:solidFill>
              </a:rPr>
              <a:t>svojih</a:t>
            </a:r>
            <a:r>
              <a:rPr lang="en-US" sz="1200" dirty="0">
                <a:solidFill>
                  <a:schemeClr val="accent3"/>
                </a:solidFill>
              </a:rPr>
              <a:t> </a:t>
            </a:r>
            <a:r>
              <a:rPr lang="en-US" sz="1200" dirty="0" err="1">
                <a:solidFill>
                  <a:schemeClr val="accent3"/>
                </a:solidFill>
              </a:rPr>
              <a:t>aktivnosti</a:t>
            </a:r>
            <a:r>
              <a:rPr lang="en-US" sz="1200" dirty="0">
                <a:solidFill>
                  <a:schemeClr val="accent3"/>
                </a:solidFill>
              </a:rPr>
              <a:t> </a:t>
            </a:r>
            <a:r>
              <a:rPr lang="en-US" sz="1200" dirty="0" err="1">
                <a:solidFill>
                  <a:schemeClr val="accent3"/>
                </a:solidFill>
              </a:rPr>
              <a:t>pri</a:t>
            </a:r>
            <a:r>
              <a:rPr lang="en-US" sz="1200" dirty="0">
                <a:solidFill>
                  <a:schemeClr val="accent3"/>
                </a:solidFill>
              </a:rPr>
              <a:t> </a:t>
            </a:r>
            <a:r>
              <a:rPr lang="en-US" sz="1200" dirty="0" err="1">
                <a:solidFill>
                  <a:schemeClr val="accent3"/>
                </a:solidFill>
              </a:rPr>
              <a:t>gradnji</a:t>
            </a:r>
            <a:r>
              <a:rPr lang="sl-SI" sz="1200" dirty="0">
                <a:solidFill>
                  <a:schemeClr val="accent3"/>
                </a:solidFill>
              </a:rPr>
              <a:t> </a:t>
            </a:r>
            <a:r>
              <a:rPr lang="en-US" sz="1200" dirty="0" err="1">
                <a:solidFill>
                  <a:schemeClr val="accent3"/>
                </a:solidFill>
              </a:rPr>
              <a:t>znamke</a:t>
            </a:r>
            <a:r>
              <a:rPr lang="en-US" sz="1200" dirty="0">
                <a:solidFill>
                  <a:schemeClr val="accent3"/>
                </a:solidFill>
              </a:rPr>
              <a:t> </a:t>
            </a:r>
            <a:r>
              <a:rPr lang="en-US" sz="1200" dirty="0" err="1">
                <a:solidFill>
                  <a:schemeClr val="accent3"/>
                </a:solidFill>
              </a:rPr>
              <a:t>delodajalcev</a:t>
            </a:r>
            <a:r>
              <a:rPr lang="en-US" sz="1200" dirty="0">
                <a:solidFill>
                  <a:schemeClr val="accent3"/>
                </a:solidFill>
              </a:rPr>
              <a:t>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0A18DFA-CCD5-C969-ABE9-4A1D8137C0D2}"/>
              </a:ext>
            </a:extLst>
          </p:cNvPr>
          <p:cNvGrpSpPr/>
          <p:nvPr/>
        </p:nvGrpSpPr>
        <p:grpSpPr>
          <a:xfrm>
            <a:off x="845548" y="5196840"/>
            <a:ext cx="3658719" cy="1285712"/>
            <a:chOff x="2914624" y="2648456"/>
            <a:chExt cx="4209247" cy="147600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5BE8362-6D81-63AB-8601-1904F2C78DE7}"/>
                </a:ext>
              </a:extLst>
            </p:cNvPr>
            <p:cNvSpPr/>
            <p:nvPr/>
          </p:nvSpPr>
          <p:spPr>
            <a:xfrm>
              <a:off x="2914624" y="2648456"/>
              <a:ext cx="1582150" cy="14760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sl-SI" sz="1000" b="1" dirty="0"/>
                <a:t>UPOŠTEVANJE</a:t>
              </a:r>
              <a:endParaRPr lang="en-GB" sz="10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000" b="1" dirty="0"/>
            </a:p>
            <a:p>
              <a:pPr defTabSz="829119">
                <a:defRPr/>
              </a:pPr>
              <a:r>
                <a:rPr lang="en-GB" sz="1000" dirty="0" err="1"/>
                <a:t>Anketiranci</a:t>
              </a:r>
              <a:r>
                <a:rPr lang="en-GB" sz="1000" dirty="0"/>
                <a:t> </a:t>
              </a:r>
              <a:r>
                <a:rPr lang="en-GB" sz="1000" dirty="0" err="1"/>
                <a:t>izberejo</a:t>
              </a:r>
              <a:r>
                <a:rPr lang="en-GB" sz="1000" dirty="0"/>
                <a:t> </a:t>
              </a:r>
              <a:r>
                <a:rPr lang="en-GB" sz="1000" dirty="0" err="1"/>
                <a:t>potencialne</a:t>
              </a:r>
              <a:r>
                <a:rPr lang="en-GB" sz="1000" dirty="0"/>
                <a:t> </a:t>
              </a:r>
              <a:r>
                <a:rPr lang="en-GB" sz="1000" dirty="0" err="1"/>
                <a:t>delodajalce</a:t>
              </a:r>
              <a:r>
                <a:rPr lang="en-GB" sz="1000" dirty="0"/>
                <a:t>, </a:t>
              </a:r>
              <a:br>
                <a:rPr lang="en-GB" sz="1000" dirty="0"/>
              </a:br>
              <a:r>
                <a:rPr lang="en-GB" sz="1000" dirty="0" err="1"/>
                <a:t>pri</a:t>
              </a:r>
              <a:r>
                <a:rPr lang="en-GB" sz="1000" dirty="0"/>
                <a:t> </a:t>
              </a:r>
              <a:r>
                <a:rPr lang="en-GB" sz="1000" dirty="0" err="1"/>
                <a:t>katerih</a:t>
              </a:r>
              <a:r>
                <a:rPr lang="en-GB" sz="1000" dirty="0"/>
                <a:t> bi </a:t>
              </a:r>
              <a:br>
                <a:rPr lang="en-GB" sz="1000" dirty="0"/>
              </a:br>
              <a:r>
                <a:rPr lang="en-GB" sz="1000" dirty="0"/>
                <a:t>se </a:t>
              </a:r>
              <a:r>
                <a:rPr lang="en-GB" sz="1000" dirty="0" err="1"/>
                <a:t>zaposlili</a:t>
              </a:r>
              <a:r>
                <a:rPr lang="sl-SI" sz="1000" dirty="0"/>
                <a:t>.</a:t>
              </a:r>
              <a:endParaRPr lang="en-GB" sz="1000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BC27654-A022-8E38-09FA-B308A7BA4514}"/>
                </a:ext>
              </a:extLst>
            </p:cNvPr>
            <p:cNvSpPr/>
            <p:nvPr/>
          </p:nvSpPr>
          <p:spPr>
            <a:xfrm>
              <a:off x="4496776" y="2648456"/>
              <a:ext cx="2627095" cy="1476002"/>
            </a:xfrm>
            <a:prstGeom prst="roundRect">
              <a:avLst>
                <a:gd name="adj" fmla="val 5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 anchorCtr="0"/>
            <a:lstStyle/>
            <a:p>
              <a:pPr marL="0" marR="0" lvl="0" indent="0" defTabSz="451331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S </a:t>
              </a:r>
              <a:r>
                <a:rPr lang="en-US" sz="1200" dirty="0" err="1">
                  <a:solidFill>
                    <a:schemeClr val="tx1"/>
                  </a:solidFill>
                </a:rPr>
                <a:t>tega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seznama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anketiranci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izberejo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delodajalce</a:t>
              </a:r>
              <a:r>
                <a:rPr lang="en-US" sz="1200" dirty="0">
                  <a:solidFill>
                    <a:schemeClr val="tx1"/>
                  </a:solidFill>
                </a:rPr>
                <a:t>, za </a:t>
              </a:r>
              <a:r>
                <a:rPr lang="en-US" sz="1200" dirty="0" err="1">
                  <a:solidFill>
                    <a:schemeClr val="tx1"/>
                  </a:solidFill>
                </a:rPr>
                <a:t>katere</a:t>
              </a:r>
              <a:r>
                <a:rPr lang="en-US" sz="1200" dirty="0">
                  <a:solidFill>
                    <a:schemeClr val="tx1"/>
                  </a:solidFill>
                </a:rPr>
                <a:t> bi </a:t>
              </a:r>
              <a:r>
                <a:rPr lang="en-US" sz="1200" dirty="0" err="1">
                  <a:solidFill>
                    <a:schemeClr val="tx1"/>
                  </a:solidFill>
                </a:rPr>
                <a:t>želeli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delati</a:t>
              </a:r>
              <a:r>
                <a:rPr lang="en-US" sz="12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0890FC4-4E5E-B5BE-9C36-EB9A90EAC402}"/>
              </a:ext>
            </a:extLst>
          </p:cNvPr>
          <p:cNvGrpSpPr/>
          <p:nvPr/>
        </p:nvGrpSpPr>
        <p:grpSpPr>
          <a:xfrm>
            <a:off x="5229834" y="5196840"/>
            <a:ext cx="3792138" cy="1285712"/>
            <a:chOff x="2914624" y="2648456"/>
            <a:chExt cx="4362741" cy="147600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8200E31-766F-DBFC-E006-36A225864613}"/>
                </a:ext>
              </a:extLst>
            </p:cNvPr>
            <p:cNvSpPr/>
            <p:nvPr/>
          </p:nvSpPr>
          <p:spPr>
            <a:xfrm>
              <a:off x="2914624" y="2648457"/>
              <a:ext cx="1582151" cy="14760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sl-SI" sz="1000" b="1" dirty="0"/>
                <a:t>UGLED</a:t>
              </a:r>
              <a:endParaRPr lang="en-GB" sz="10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000" b="1" dirty="0"/>
            </a:p>
            <a:p>
              <a:pPr defTabSz="829119">
                <a:defRPr/>
              </a:pPr>
              <a:r>
                <a:rPr lang="en-GB" sz="1000" dirty="0" err="1"/>
                <a:t>Anketiranci</a:t>
              </a:r>
              <a:r>
                <a:rPr lang="en-GB" sz="1000" dirty="0"/>
                <a:t> </a:t>
              </a:r>
              <a:r>
                <a:rPr lang="en-GB" sz="1000" dirty="0" err="1"/>
                <a:t>izberejo</a:t>
              </a:r>
              <a:r>
                <a:rPr lang="en-GB" sz="1000" dirty="0"/>
                <a:t> </a:t>
              </a:r>
              <a:r>
                <a:rPr lang="en-GB" sz="1000" dirty="0" err="1"/>
                <a:t>svoje</a:t>
              </a:r>
              <a:r>
                <a:rPr lang="en-GB" sz="1000" dirty="0"/>
                <a:t> </a:t>
              </a:r>
              <a:r>
                <a:rPr lang="en-GB" sz="1000" dirty="0" err="1"/>
                <a:t>ugledne</a:t>
              </a:r>
              <a:r>
                <a:rPr lang="en-GB" sz="1000" dirty="0"/>
                <a:t> </a:t>
              </a:r>
              <a:r>
                <a:rPr lang="en-GB" sz="1000" dirty="0" err="1"/>
                <a:t>delodajalce</a:t>
              </a:r>
              <a:r>
                <a:rPr lang="sl-SI" sz="1000" dirty="0"/>
                <a:t>.</a:t>
              </a:r>
              <a:endParaRPr lang="en-GB" sz="1000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64D8B37-193C-B5B9-D157-4D0816444B18}"/>
                </a:ext>
              </a:extLst>
            </p:cNvPr>
            <p:cNvSpPr/>
            <p:nvPr/>
          </p:nvSpPr>
          <p:spPr>
            <a:xfrm>
              <a:off x="4496774" y="2648456"/>
              <a:ext cx="2780591" cy="1476002"/>
            </a:xfrm>
            <a:prstGeom prst="roundRect">
              <a:avLst>
                <a:gd name="adj" fmla="val 5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 anchorCtr="0"/>
            <a:lstStyle/>
            <a:p>
              <a:pPr marL="0" marR="0" lvl="0" indent="0" defTabSz="451331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S </a:t>
              </a:r>
              <a:r>
                <a:rPr lang="en-US" sz="1200" dirty="0" err="1">
                  <a:solidFill>
                    <a:schemeClr val="tx1"/>
                  </a:solidFill>
                </a:rPr>
                <a:t>seznama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potencialnih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delodajalcev</a:t>
              </a:r>
              <a:r>
                <a:rPr lang="en-US" sz="1200" dirty="0">
                  <a:solidFill>
                    <a:schemeClr val="tx1"/>
                  </a:solidFill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</a:rPr>
                <a:t>anketiranci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izberejo</a:t>
              </a:r>
              <a:r>
                <a:rPr lang="en-US" sz="1200" dirty="0">
                  <a:solidFill>
                    <a:schemeClr val="tx1"/>
                  </a:solidFill>
                </a:rPr>
                <a:t> do pet </a:t>
              </a:r>
              <a:r>
                <a:rPr lang="en-US" sz="1200" dirty="0" err="1">
                  <a:solidFill>
                    <a:schemeClr val="tx1"/>
                  </a:solidFill>
                </a:rPr>
                <a:t>uglednih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delodajalcev</a:t>
              </a:r>
              <a:r>
                <a:rPr lang="en-US" sz="12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63186C3-807B-E4A5-0814-1927ECB8C992}"/>
              </a:ext>
            </a:extLst>
          </p:cNvPr>
          <p:cNvGrpSpPr/>
          <p:nvPr/>
        </p:nvGrpSpPr>
        <p:grpSpPr>
          <a:xfrm>
            <a:off x="5229834" y="3458623"/>
            <a:ext cx="4076617" cy="1285712"/>
            <a:chOff x="2914624" y="2648456"/>
            <a:chExt cx="4690026" cy="1476002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8A35BBC-F683-ABEE-FBC1-734751D059F8}"/>
                </a:ext>
              </a:extLst>
            </p:cNvPr>
            <p:cNvSpPr/>
            <p:nvPr/>
          </p:nvSpPr>
          <p:spPr>
            <a:xfrm>
              <a:off x="2914624" y="2648456"/>
              <a:ext cx="1582150" cy="14760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sl-SI" sz="1000" b="1" dirty="0"/>
                <a:t>POTENCIALNE PRIJAVE</a:t>
              </a:r>
              <a:br>
                <a:rPr lang="en-GB" sz="1000" b="1" dirty="0"/>
              </a:br>
              <a:endParaRPr lang="en-GB" sz="1000" b="1" dirty="0"/>
            </a:p>
            <a:p>
              <a:pPr defTabSz="829119">
                <a:defRPr/>
              </a:pPr>
              <a:r>
                <a:rPr lang="en-US" sz="1000" dirty="0" err="1"/>
                <a:t>Verjetnost</a:t>
              </a:r>
              <a:r>
                <a:rPr lang="en-US" sz="1000" dirty="0"/>
                <a:t>, da bi se </a:t>
              </a:r>
              <a:r>
                <a:rPr lang="en-US" sz="1000" dirty="0" err="1"/>
                <a:t>prijavili</a:t>
              </a:r>
              <a:r>
                <a:rPr lang="en-US" sz="1000" dirty="0"/>
                <a:t> </a:t>
              </a:r>
              <a:r>
                <a:rPr lang="en-US" sz="1000" dirty="0" err="1"/>
                <a:t>na</a:t>
              </a:r>
              <a:r>
                <a:rPr lang="en-US" sz="1000" dirty="0"/>
                <a:t> </a:t>
              </a:r>
              <a:r>
                <a:rPr lang="en-US" sz="1000" dirty="0" err="1"/>
                <a:t>delovno</a:t>
              </a:r>
              <a:r>
                <a:rPr lang="en-US" sz="1000" dirty="0"/>
                <a:t> mesto </a:t>
              </a:r>
              <a:r>
                <a:rPr lang="en-US" sz="1000" dirty="0" err="1"/>
                <a:t>pri</a:t>
              </a:r>
              <a:r>
                <a:rPr lang="en-US" sz="1000" dirty="0"/>
                <a:t> </a:t>
              </a:r>
              <a:r>
                <a:rPr lang="en-US" sz="1000" dirty="0" err="1"/>
                <a:t>svojih</a:t>
              </a:r>
              <a:r>
                <a:rPr lang="en-US" sz="1000" dirty="0"/>
                <a:t> </a:t>
              </a:r>
              <a:r>
                <a:rPr lang="en-US" sz="1000" dirty="0" err="1"/>
                <a:t>ugledni</a:t>
              </a:r>
              <a:r>
                <a:rPr lang="en-US" sz="1000" dirty="0"/>
                <a:t> </a:t>
              </a:r>
              <a:r>
                <a:rPr lang="en-US" sz="1000" dirty="0" err="1"/>
                <a:t>delodajalcih</a:t>
              </a:r>
              <a:endParaRPr lang="en-US" sz="1000" dirty="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62E22456-6F8F-9441-1F99-651C25B947E3}"/>
                </a:ext>
              </a:extLst>
            </p:cNvPr>
            <p:cNvSpPr/>
            <p:nvPr/>
          </p:nvSpPr>
          <p:spPr>
            <a:xfrm>
              <a:off x="4496775" y="2648456"/>
              <a:ext cx="3107875" cy="1476002"/>
            </a:xfrm>
            <a:prstGeom prst="roundRect">
              <a:avLst>
                <a:gd name="adj" fmla="val 5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 anchorCtr="0"/>
            <a:lstStyle/>
            <a:p>
              <a:pPr marL="0" marR="0" lvl="0" indent="0" defTabSz="451331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Anketirance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smo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vprašali</a:t>
              </a:r>
              <a:r>
                <a:rPr lang="en-US" sz="1200" dirty="0">
                  <a:solidFill>
                    <a:schemeClr val="tx1"/>
                  </a:solidFill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</a:rPr>
                <a:t>ali</a:t>
              </a:r>
              <a:r>
                <a:rPr lang="en-US" sz="1200" dirty="0">
                  <a:solidFill>
                    <a:schemeClr val="tx1"/>
                  </a:solidFill>
                </a:rPr>
                <a:t> so se </a:t>
              </a:r>
              <a:r>
                <a:rPr lang="en-US" sz="1200" dirty="0" err="1">
                  <a:solidFill>
                    <a:schemeClr val="tx1"/>
                  </a:solidFill>
                </a:rPr>
                <a:t>že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prijavili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oziroma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ali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bodo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oddali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prijavo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na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razpisano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delovno</a:t>
              </a:r>
              <a:r>
                <a:rPr lang="en-US" sz="1200" dirty="0">
                  <a:solidFill>
                    <a:schemeClr val="tx1"/>
                  </a:solidFill>
                </a:rPr>
                <a:t> mesto v </a:t>
              </a:r>
              <a:r>
                <a:rPr lang="en-US" sz="1200" dirty="0" err="1">
                  <a:solidFill>
                    <a:schemeClr val="tx1"/>
                  </a:solidFill>
                </a:rPr>
                <a:t>podjetjih</a:t>
              </a:r>
              <a:r>
                <a:rPr lang="en-US" sz="1200" dirty="0">
                  <a:solidFill>
                    <a:schemeClr val="tx1"/>
                  </a:solidFill>
                </a:rPr>
                <a:t>, ki so </a:t>
              </a:r>
              <a:r>
                <a:rPr lang="en-US" sz="1200" dirty="0" err="1">
                  <a:solidFill>
                    <a:schemeClr val="tx1"/>
                  </a:solidFill>
                </a:rPr>
                <a:t>jih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izbrali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kot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Ugledne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delodajalce</a:t>
              </a:r>
              <a:r>
                <a:rPr lang="en-US" sz="12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21811F-8E5A-D2A9-B35C-160D62FECDC6}"/>
              </a:ext>
            </a:extLst>
          </p:cNvPr>
          <p:cNvGrpSpPr/>
          <p:nvPr/>
        </p:nvGrpSpPr>
        <p:grpSpPr>
          <a:xfrm>
            <a:off x="5229834" y="1636496"/>
            <a:ext cx="4225376" cy="1285712"/>
            <a:chOff x="2914624" y="2648456"/>
            <a:chExt cx="4861169" cy="147600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B769FF-1255-0B5A-B3A3-A510C92EBA14}"/>
                </a:ext>
              </a:extLst>
            </p:cNvPr>
            <p:cNvSpPr/>
            <p:nvPr/>
          </p:nvSpPr>
          <p:spPr>
            <a:xfrm>
              <a:off x="2914624" y="2648456"/>
              <a:ext cx="1582150" cy="14760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sl-SI" sz="1000" b="1" dirty="0"/>
                <a:t>POTENCIALNE PRIJAVE</a:t>
              </a:r>
              <a:endParaRPr lang="en-GB" sz="10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000" b="1" dirty="0"/>
            </a:p>
            <a:p>
              <a:pPr defTabSz="829119">
                <a:defRPr/>
              </a:pPr>
              <a:r>
                <a:rPr lang="en-US" sz="1000" dirty="0"/>
                <a:t>Preference </a:t>
              </a:r>
              <a:br>
                <a:rPr lang="en-US" sz="1000" dirty="0"/>
              </a:br>
              <a:r>
                <a:rPr lang="en-US" sz="1000" dirty="0"/>
                <a:t>in </a:t>
              </a:r>
              <a:r>
                <a:rPr lang="en-US" sz="1000" dirty="0" err="1"/>
                <a:t>percepcija</a:t>
              </a:r>
              <a:r>
                <a:rPr lang="en-US" sz="1000" dirty="0"/>
                <a:t> </a:t>
              </a:r>
              <a:r>
                <a:rPr lang="en-US" sz="1000" dirty="0" err="1"/>
                <a:t>anketirancev</a:t>
              </a:r>
              <a:endParaRPr lang="en-US" sz="1000" dirty="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8C2F4AB-5CE8-1D74-09FF-A76A9E8FBFF5}"/>
                </a:ext>
              </a:extLst>
            </p:cNvPr>
            <p:cNvSpPr/>
            <p:nvPr/>
          </p:nvSpPr>
          <p:spPr>
            <a:xfrm>
              <a:off x="4496776" y="2648456"/>
              <a:ext cx="3279017" cy="1476002"/>
            </a:xfrm>
            <a:prstGeom prst="roundRect">
              <a:avLst>
                <a:gd name="adj" fmla="val 5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 anchorCtr="0"/>
            <a:lstStyle/>
            <a:p>
              <a:pPr marL="0" marR="0" lvl="0" indent="0" defTabSz="451331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Na </a:t>
              </a:r>
              <a:r>
                <a:rPr lang="en-US" sz="1200" dirty="0" err="1">
                  <a:solidFill>
                    <a:schemeClr val="tx1"/>
                  </a:solidFill>
                </a:rPr>
                <a:t>podlagi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našega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izbora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pomembnih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dejavnikov</a:t>
              </a:r>
              <a:r>
                <a:rPr lang="en-US" sz="1200" dirty="0">
                  <a:solidFill>
                    <a:schemeClr val="tx1"/>
                  </a:solidFill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</a:rPr>
                <a:t>anketiranci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izberejo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tiste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dejavnike</a:t>
              </a:r>
              <a:r>
                <a:rPr lang="en-US" sz="1200" dirty="0">
                  <a:solidFill>
                    <a:schemeClr val="tx1"/>
                  </a:solidFill>
                </a:rPr>
                <a:t>, ki so za </a:t>
              </a:r>
              <a:r>
                <a:rPr lang="en-US" sz="1200" dirty="0" err="1">
                  <a:solidFill>
                    <a:schemeClr val="tx1"/>
                  </a:solidFill>
                </a:rPr>
                <a:t>njih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pomembni</a:t>
              </a:r>
              <a:r>
                <a:rPr lang="en-US" sz="1200" dirty="0">
                  <a:solidFill>
                    <a:schemeClr val="tx1"/>
                  </a:solidFill>
                </a:rPr>
                <a:t> in </a:t>
              </a:r>
              <a:r>
                <a:rPr lang="en-US" sz="1200" dirty="0" err="1">
                  <a:solidFill>
                    <a:schemeClr val="tx1"/>
                  </a:solidFill>
                </a:rPr>
                <a:t>jih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ustrezno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povežejo</a:t>
              </a:r>
              <a:r>
                <a:rPr lang="en-US" sz="1200" dirty="0">
                  <a:solidFill>
                    <a:schemeClr val="tx1"/>
                  </a:solidFill>
                </a:rPr>
                <a:t> s </a:t>
              </a:r>
              <a:r>
                <a:rPr lang="en-US" sz="1200" dirty="0" err="1">
                  <a:solidFill>
                    <a:schemeClr val="tx1"/>
                  </a:solidFill>
                </a:rPr>
                <a:t>svojimi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Uglednimi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delodajalci</a:t>
              </a:r>
              <a:r>
                <a:rPr lang="en-US" sz="12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pic>
        <p:nvPicPr>
          <p:cNvPr id="55" name="Graphic 54">
            <a:extLst>
              <a:ext uri="{FF2B5EF4-FFF2-40B4-BE49-F238E27FC236}">
                <a16:creationId xmlns:a16="http://schemas.microsoft.com/office/drawing/2014/main" id="{8C8E3CAE-D67F-9AFA-01C9-D643B56C12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98438" y="4361245"/>
            <a:ext cx="265133" cy="26513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F1EC899A-92F0-BDCA-D23B-EDCBECF705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98438" y="6128949"/>
            <a:ext cx="265133" cy="265133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CD82AE20-41EA-07EA-5C85-86AC0651AE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28244" y="2568604"/>
            <a:ext cx="265133" cy="265133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03EA7A8D-179E-4E36-2979-DA909CC98D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42371" y="6128949"/>
            <a:ext cx="265133" cy="265133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937F77F-A7E7-9DA2-C25E-4490907EF0D7}"/>
              </a:ext>
            </a:extLst>
          </p:cNvPr>
          <p:cNvCxnSpPr>
            <a:cxnSpLocks/>
          </p:cNvCxnSpPr>
          <p:nvPr/>
        </p:nvCxnSpPr>
        <p:spPr>
          <a:xfrm>
            <a:off x="4348480" y="5883488"/>
            <a:ext cx="704427" cy="0"/>
          </a:xfrm>
          <a:prstGeom prst="straightConnector1">
            <a:avLst/>
          </a:prstGeom>
          <a:ln w="12700" cap="rnd">
            <a:solidFill>
              <a:schemeClr val="accent3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E6CC69-CC87-9D1C-1B8A-EF2E3CFE61FE}"/>
              </a:ext>
            </a:extLst>
          </p:cNvPr>
          <p:cNvCxnSpPr>
            <a:cxnSpLocks/>
          </p:cNvCxnSpPr>
          <p:nvPr/>
        </p:nvCxnSpPr>
        <p:spPr>
          <a:xfrm>
            <a:off x="9421342" y="2279352"/>
            <a:ext cx="555668" cy="724"/>
          </a:xfrm>
          <a:prstGeom prst="straightConnector1">
            <a:avLst/>
          </a:prstGeom>
          <a:ln w="12700" cap="rnd">
            <a:solidFill>
              <a:schemeClr val="accent3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6D1EC05-33DB-2435-1A98-9DD669F6F44F}"/>
              </a:ext>
            </a:extLst>
          </p:cNvPr>
          <p:cNvCxnSpPr>
            <a:cxnSpLocks/>
          </p:cNvCxnSpPr>
          <p:nvPr/>
        </p:nvCxnSpPr>
        <p:spPr>
          <a:xfrm>
            <a:off x="1524002" y="3108961"/>
            <a:ext cx="0" cy="270933"/>
          </a:xfrm>
          <a:prstGeom prst="straightConnector1">
            <a:avLst/>
          </a:prstGeom>
          <a:ln w="12700" cap="rnd">
            <a:solidFill>
              <a:schemeClr val="accent3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D422B05-34B8-A343-E358-82069B5C60A3}"/>
              </a:ext>
            </a:extLst>
          </p:cNvPr>
          <p:cNvCxnSpPr>
            <a:cxnSpLocks/>
          </p:cNvCxnSpPr>
          <p:nvPr/>
        </p:nvCxnSpPr>
        <p:spPr>
          <a:xfrm flipV="1">
            <a:off x="5933442" y="4836160"/>
            <a:ext cx="0" cy="270933"/>
          </a:xfrm>
          <a:prstGeom prst="straightConnector1">
            <a:avLst/>
          </a:prstGeom>
          <a:ln w="12700" cap="rnd">
            <a:solidFill>
              <a:schemeClr val="accent3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1660DD2-40FB-09EF-0AEB-172D9C12B3B9}"/>
              </a:ext>
            </a:extLst>
          </p:cNvPr>
          <p:cNvCxnSpPr>
            <a:cxnSpLocks/>
          </p:cNvCxnSpPr>
          <p:nvPr/>
        </p:nvCxnSpPr>
        <p:spPr>
          <a:xfrm flipV="1">
            <a:off x="5933442" y="3054774"/>
            <a:ext cx="0" cy="270933"/>
          </a:xfrm>
          <a:prstGeom prst="straightConnector1">
            <a:avLst/>
          </a:prstGeom>
          <a:ln w="12700" cap="rnd">
            <a:solidFill>
              <a:schemeClr val="accent3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7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9D6E6BE-7688-A319-4CB7-AB582FE9B6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32A03-BFA2-75E4-AFA1-0739E402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D1A84F"/>
                </a:solidFill>
              </a:rPr>
              <a:t>Kazalo</a:t>
            </a:r>
            <a:endParaRPr lang="en-GB" dirty="0">
              <a:solidFill>
                <a:srgbClr val="D1A84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31372-0496-E915-CB07-6A2EA33E8902}"/>
              </a:ext>
            </a:extLst>
          </p:cNvPr>
          <p:cNvSpPr txBox="1"/>
          <p:nvPr/>
        </p:nvSpPr>
        <p:spPr>
          <a:xfrm>
            <a:off x="931332" y="2586538"/>
            <a:ext cx="4218025" cy="255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PROFIL KANDIDATOV IN PREFERENC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ZADOVOLJSTVO ZAPOSLENIH V PODJETJU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rgbClr val="D1A84F"/>
                </a:solidFill>
              </a:rPr>
              <a:t>ZADRŽEVANJE IN MOBILNOST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PRIVLAČNOST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ZAPOSLITVENI LIJAK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IZGUBA KADRA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PERCEPCIJA ZNAMKE DELODAJALCA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KOMUNIKACIJA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POVZETEK</a:t>
            </a:r>
          </a:p>
        </p:txBody>
      </p:sp>
    </p:spTree>
    <p:extLst>
      <p:ext uri="{BB962C8B-B14F-4D97-AF65-F5344CB8AC3E}">
        <p14:creationId xmlns:p14="http://schemas.microsoft.com/office/powerpoint/2010/main" val="3540246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FABA-1833-A61B-3297-EA223DE8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Interes za menjavo delodajalca v določeni panog</a:t>
            </a:r>
            <a:r>
              <a:rPr lang="en-GB" dirty="0" err="1"/>
              <a:t>i</a:t>
            </a:r>
            <a:r>
              <a:rPr lang="en-GB" dirty="0"/>
              <a:t> (1/3)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4C52-8C6C-72D7-2463-FA510AABD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panoga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040"/>
            <a:ext cx="119786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07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FABA-1833-A61B-3297-EA223DE8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Interes za menjavo delodajalca v določeni panog</a:t>
            </a:r>
            <a:r>
              <a:rPr lang="en-GB" dirty="0" err="1"/>
              <a:t>i</a:t>
            </a:r>
            <a:r>
              <a:rPr lang="en-GB" dirty="0"/>
              <a:t> (2/3)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4C52-8C6C-72D7-2463-FA510AABD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panog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040"/>
            <a:ext cx="119786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44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FABA-1833-A61B-3297-EA223DE8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Interes za menjavo delodajalca v določeni panog</a:t>
            </a:r>
            <a:r>
              <a:rPr lang="en-GB" dirty="0" err="1"/>
              <a:t>i</a:t>
            </a:r>
            <a:r>
              <a:rPr lang="en-GB" dirty="0"/>
              <a:t> (3/3)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4C52-8C6C-72D7-2463-FA510AABD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panog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040"/>
            <a:ext cx="119786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90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24ED-1A07-6050-2E64-DD9B24EE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Interes za menjavo delodajalca v vsaki poklicni skupini</a:t>
            </a:r>
            <a:r>
              <a:rPr lang="en-GB" dirty="0"/>
              <a:t> (1/3)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DA7C3-8689-485B-684A-9CFBFDFE3E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skupina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040"/>
            <a:ext cx="119786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40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24ED-1A07-6050-2E64-DD9B24EE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Interes za menjavo delodajalca v vsaki poklicni skupini</a:t>
            </a:r>
            <a:r>
              <a:rPr lang="en-GB" dirty="0"/>
              <a:t> (2/3)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DA7C3-8689-485B-684A-9CFBFDFE3E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skupin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040"/>
            <a:ext cx="119786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30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24ED-1A07-6050-2E64-DD9B24EE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Interes za menjavo delodajalca v vsaki poklicni skupini</a:t>
            </a:r>
            <a:r>
              <a:rPr lang="en-GB" dirty="0"/>
              <a:t> (3/3)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DA7C3-8689-485B-684A-9CFBFDFE3E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skupin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040"/>
            <a:ext cx="119786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43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4657-0D20-5EC6-90CF-DD48D7F2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za </a:t>
            </a:r>
            <a:r>
              <a:rPr lang="en-US" dirty="0" err="1"/>
              <a:t>menjavo</a:t>
            </a:r>
            <a:r>
              <a:rPr lang="en-US" dirty="0"/>
              <a:t> </a:t>
            </a:r>
            <a:r>
              <a:rPr lang="en-US" dirty="0" err="1"/>
              <a:t>delodajalca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vaši</a:t>
            </a:r>
            <a:r>
              <a:rPr lang="en-US" dirty="0"/>
              <a:t> </a:t>
            </a:r>
            <a:r>
              <a:rPr lang="en-US" dirty="0" err="1"/>
              <a:t>ciljni</a:t>
            </a:r>
            <a:r>
              <a:rPr lang="en-US" dirty="0"/>
              <a:t> </a:t>
            </a:r>
            <a:r>
              <a:rPr lang="en-US" dirty="0" err="1"/>
              <a:t>skupini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5F46-37AE-4E68-B4AA-52C0CCAF5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7" name="Rektangel 9">
            <a:extLst>
              <a:ext uri="{FF2B5EF4-FFF2-40B4-BE49-F238E27FC236}">
                <a16:creationId xmlns:a16="http://schemas.microsoft.com/office/drawing/2014/main" id="{55F0EABA-AB3C-C023-F723-DF7EBD6EC5D8}"/>
              </a:ext>
            </a:extLst>
          </p:cNvPr>
          <p:cNvSpPr/>
          <p:nvPr/>
        </p:nvSpPr>
        <p:spPr>
          <a:xfrm>
            <a:off x="9439686" y="3992395"/>
            <a:ext cx="1843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Miriam" panose="020B0502050101010101" pitchFamily="34" charset="-79"/>
              </a:rPr>
              <a:t>vaše ciljne skupine v vaši panogi je zainteresirano za menjavo delodajalca v roku 1 leta.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397A11F-09A6-11F5-C5A3-D3A92F27C3F1}"/>
              </a:ext>
            </a:extLst>
          </p:cNvPr>
          <p:cNvSpPr/>
          <p:nvPr/>
        </p:nvSpPr>
        <p:spPr>
          <a:xfrm rot="5400000">
            <a:off x="8660851" y="2112764"/>
            <a:ext cx="2098226" cy="1115416"/>
          </a:xfrm>
          <a:custGeom>
            <a:avLst/>
            <a:gdLst>
              <a:gd name="connsiteX0" fmla="*/ 1633061 w 1838325"/>
              <a:gd name="connsiteY0" fmla="*/ 8096 h 923925"/>
              <a:gd name="connsiteX1" fmla="*/ 923449 w 1838325"/>
              <a:gd name="connsiteY1" fmla="*/ 717709 h 923925"/>
              <a:gd name="connsiteX2" fmla="*/ 213836 w 1838325"/>
              <a:gd name="connsiteY2" fmla="*/ 8096 h 923925"/>
              <a:gd name="connsiteX3" fmla="*/ 213836 w 1838325"/>
              <a:gd name="connsiteY3" fmla="*/ 7144 h 923925"/>
              <a:gd name="connsiteX4" fmla="*/ 7144 w 1838325"/>
              <a:gd name="connsiteY4" fmla="*/ 7144 h 923925"/>
              <a:gd name="connsiteX5" fmla="*/ 7144 w 1838325"/>
              <a:gd name="connsiteY5" fmla="*/ 8096 h 923925"/>
              <a:gd name="connsiteX6" fmla="*/ 922496 w 1838325"/>
              <a:gd name="connsiteY6" fmla="*/ 923449 h 923925"/>
              <a:gd name="connsiteX7" fmla="*/ 1837849 w 1838325"/>
              <a:gd name="connsiteY7" fmla="*/ 8096 h 923925"/>
              <a:gd name="connsiteX8" fmla="*/ 1837849 w 1838325"/>
              <a:gd name="connsiteY8" fmla="*/ 7144 h 923925"/>
              <a:gd name="connsiteX9" fmla="*/ 1632109 w 1838325"/>
              <a:gd name="connsiteY9" fmla="*/ 7144 h 923925"/>
              <a:gd name="connsiteX10" fmla="*/ 1633061 w 1838325"/>
              <a:gd name="connsiteY10" fmla="*/ 8096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8325" h="923925">
                <a:moveTo>
                  <a:pt x="1633061" y="8096"/>
                </a:moveTo>
                <a:cubicBezTo>
                  <a:pt x="1633061" y="399574"/>
                  <a:pt x="1314926" y="717709"/>
                  <a:pt x="923449" y="717709"/>
                </a:cubicBezTo>
                <a:cubicBezTo>
                  <a:pt x="531971" y="717709"/>
                  <a:pt x="213836" y="399574"/>
                  <a:pt x="213836" y="8096"/>
                </a:cubicBezTo>
                <a:cubicBezTo>
                  <a:pt x="213836" y="8096"/>
                  <a:pt x="213836" y="7144"/>
                  <a:pt x="213836" y="7144"/>
                </a:cubicBezTo>
                <a:lnTo>
                  <a:pt x="7144" y="7144"/>
                </a:lnTo>
                <a:cubicBezTo>
                  <a:pt x="7144" y="7144"/>
                  <a:pt x="7144" y="8096"/>
                  <a:pt x="7144" y="8096"/>
                </a:cubicBezTo>
                <a:cubicBezTo>
                  <a:pt x="7144" y="512921"/>
                  <a:pt x="417671" y="923449"/>
                  <a:pt x="922496" y="923449"/>
                </a:cubicBezTo>
                <a:cubicBezTo>
                  <a:pt x="1427321" y="923449"/>
                  <a:pt x="1837849" y="512921"/>
                  <a:pt x="1837849" y="8096"/>
                </a:cubicBezTo>
                <a:cubicBezTo>
                  <a:pt x="1837849" y="8096"/>
                  <a:pt x="1837849" y="7144"/>
                  <a:pt x="1837849" y="7144"/>
                </a:cubicBezTo>
                <a:lnTo>
                  <a:pt x="1632109" y="7144"/>
                </a:lnTo>
                <a:cubicBezTo>
                  <a:pt x="1633061" y="7144"/>
                  <a:pt x="1633061" y="7144"/>
                  <a:pt x="1633061" y="8096"/>
                </a:cubicBez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C06ABD5-7EB3-079A-7E67-D0AD4F1B1AD3}"/>
              </a:ext>
            </a:extLst>
          </p:cNvPr>
          <p:cNvSpPr/>
          <p:nvPr/>
        </p:nvSpPr>
        <p:spPr>
          <a:xfrm rot="5400000">
            <a:off x="9749206" y="2112764"/>
            <a:ext cx="2098226" cy="1115416"/>
          </a:xfrm>
          <a:custGeom>
            <a:avLst/>
            <a:gdLst>
              <a:gd name="connsiteX0" fmla="*/ 922496 w 1838325"/>
              <a:gd name="connsiteY0" fmla="*/ 7144 h 923925"/>
              <a:gd name="connsiteX1" fmla="*/ 7144 w 1838325"/>
              <a:gd name="connsiteY1" fmla="*/ 921544 h 923925"/>
              <a:gd name="connsiteX2" fmla="*/ 212884 w 1838325"/>
              <a:gd name="connsiteY2" fmla="*/ 921544 h 923925"/>
              <a:gd name="connsiteX3" fmla="*/ 922496 w 1838325"/>
              <a:gd name="connsiteY3" fmla="*/ 212884 h 923925"/>
              <a:gd name="connsiteX4" fmla="*/ 1632109 w 1838325"/>
              <a:gd name="connsiteY4" fmla="*/ 921544 h 923925"/>
              <a:gd name="connsiteX5" fmla="*/ 1837849 w 1838325"/>
              <a:gd name="connsiteY5" fmla="*/ 921544 h 923925"/>
              <a:gd name="connsiteX6" fmla="*/ 922496 w 1838325"/>
              <a:gd name="connsiteY6" fmla="*/ 7144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325" h="923925">
                <a:moveTo>
                  <a:pt x="922496" y="7144"/>
                </a:moveTo>
                <a:cubicBezTo>
                  <a:pt x="417671" y="7144"/>
                  <a:pt x="7144" y="417671"/>
                  <a:pt x="7144" y="921544"/>
                </a:cubicBezTo>
                <a:lnTo>
                  <a:pt x="212884" y="921544"/>
                </a:lnTo>
                <a:cubicBezTo>
                  <a:pt x="213836" y="531019"/>
                  <a:pt x="531971" y="212884"/>
                  <a:pt x="922496" y="212884"/>
                </a:cubicBezTo>
                <a:cubicBezTo>
                  <a:pt x="1313021" y="212884"/>
                  <a:pt x="1632109" y="531019"/>
                  <a:pt x="1632109" y="921544"/>
                </a:cubicBezTo>
                <a:lnTo>
                  <a:pt x="1837849" y="921544"/>
                </a:lnTo>
                <a:cubicBezTo>
                  <a:pt x="1837849" y="417671"/>
                  <a:pt x="1427321" y="7144"/>
                  <a:pt x="922496" y="7144"/>
                </a:cubicBez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Coca-Cola HBC Slovenija d.o.o._menjava_ciljna_skupi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71600"/>
            <a:ext cx="5577840" cy="4663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01200" y="210312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3000" b="0">
                <a:solidFill>
                  <a:srgbClr val="00B0F0"/>
                </a:solidFill>
              </a:defRPr>
            </a:pPr>
            <a:r>
              <a:t>46.8%</a:t>
            </a:r>
          </a:p>
        </p:txBody>
      </p:sp>
    </p:spTree>
    <p:extLst>
      <p:ext uri="{BB962C8B-B14F-4D97-AF65-F5344CB8AC3E}">
        <p14:creationId xmlns:p14="http://schemas.microsoft.com/office/powerpoint/2010/main" val="1598102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6C15B74-A2D2-5093-C684-5EFCDA5B62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32A03-BFA2-75E4-AFA1-0739E402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D1A84F"/>
                </a:solidFill>
              </a:rPr>
              <a:t>Kazalo</a:t>
            </a:r>
            <a:endParaRPr lang="en-GB" dirty="0">
              <a:solidFill>
                <a:srgbClr val="D1A84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31372-0496-E915-CB07-6A2EA33E8902}"/>
              </a:ext>
            </a:extLst>
          </p:cNvPr>
          <p:cNvSpPr txBox="1"/>
          <p:nvPr/>
        </p:nvSpPr>
        <p:spPr>
          <a:xfrm>
            <a:off x="931332" y="2586538"/>
            <a:ext cx="4218025" cy="255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PROFIL KANDIDATOV IN PREFERENC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ZADOVOLJSTVO ZAPOSLENIH V PODJETJU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ZADRŽEVANJE IN MOBILNOST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rgbClr val="D1A84F"/>
                </a:solidFill>
              </a:rPr>
              <a:t>PRIVLAČNOST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ZAPOSLITVENI LIJAK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IZGUBA KADRA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PERCEPCIJA ZNAMKE DELODAJALCA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KOMUNIKACIJA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POVZETEK</a:t>
            </a:r>
          </a:p>
        </p:txBody>
      </p:sp>
    </p:spTree>
    <p:extLst>
      <p:ext uri="{BB962C8B-B14F-4D97-AF65-F5344CB8AC3E}">
        <p14:creationId xmlns:p14="http://schemas.microsoft.com/office/powerpoint/2010/main" val="2055920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F03A-CC36-28D1-4177-11991E97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Ugledni delodajalci – Top 15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84B51-3AD3-5FF9-FAB2-148B45CA1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94885"/>
              </p:ext>
            </p:extLst>
          </p:nvPr>
        </p:nvGraphicFramePr>
        <p:xfrm>
          <a:off x="2743200" y="1188720"/>
          <a:ext cx="630936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200" b="1"/>
                        <a:t>Delodajalec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/>
                        <a:t>Uvrstitev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 err="1"/>
                        <a:t>Odstotek</a:t>
                      </a:r>
                      <a:r>
                        <a:rPr sz="1200" b="1" dirty="0"/>
                        <a:t> 202</a:t>
                      </a:r>
                      <a:r>
                        <a:rPr lang="sl-SI" sz="1200" b="1" dirty="0"/>
                        <a:t>4</a:t>
                      </a:r>
                      <a:endParaRPr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Lek d.d.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11.23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KRKA, d.d., Novo mesto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10.02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Akrapovič d.d.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9.57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DARS d.d.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6.71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HOFER trgovina d.o.o.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5.89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dm drogerie markt d.o.o.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5.51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Novartis d.o.o.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5.37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Telemach Slovenija d.o.o.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4.99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PIPISTREL d.o.o.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4.68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A1 Slovenija, d.d.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4.61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PETROL d.d., Ljubljana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4.58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PORSCHE SLOVENIJA, d.o.o.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3.44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TELEKOM SLOVENIJE, d.d.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3.44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DEWESoft d.o.o.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3.27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SŽ, d.o.o. (Slovenske železnice)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dirty="0"/>
                        <a:t>2.96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38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65AA-5430-2C80-CDA5-5309F6FD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Priprava raziskave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17FC4-B78F-5322-7BF2-58A453C27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3D7A8D-0464-DDAF-A83F-EDF255DCA38B}"/>
              </a:ext>
            </a:extLst>
          </p:cNvPr>
          <p:cNvSpPr/>
          <p:nvPr/>
        </p:nvSpPr>
        <p:spPr>
          <a:xfrm>
            <a:off x="602827" y="6117420"/>
            <a:ext cx="1612053" cy="503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CD7A0C1F-E3C4-7FAF-4A7D-7B36D7DEB345}"/>
              </a:ext>
            </a:extLst>
          </p:cNvPr>
          <p:cNvSpPr txBox="1">
            <a:spLocks/>
          </p:cNvSpPr>
          <p:nvPr/>
        </p:nvSpPr>
        <p:spPr>
          <a:xfrm>
            <a:off x="1405371" y="1479561"/>
            <a:ext cx="4263909" cy="1130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b="1"/>
              <a:t>VPRAŠALNIK</a:t>
            </a:r>
            <a:endParaRPr lang="en-GB" b="1"/>
          </a:p>
          <a:p>
            <a:pPr marL="155471" indent="-155471" defTabSz="45136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414041"/>
              </a:buClr>
              <a:buSzPct val="100000"/>
              <a:buFont typeface="Arial"/>
              <a:buChar char="•"/>
              <a:defRPr/>
            </a:pPr>
            <a:r>
              <a:rPr lang="en-US"/>
              <a:t>Pripravljeno na podlagi dolgoletnih izkušenj, razli</a:t>
            </a:r>
            <a:r>
              <a:rPr lang="sl-SI"/>
              <a:t>č</a:t>
            </a:r>
            <a:r>
              <a:rPr lang="en-US"/>
              <a:t>nih raziskav na kadrovskem podro</a:t>
            </a:r>
            <a:r>
              <a:rPr lang="sl-SI"/>
              <a:t>č</a:t>
            </a:r>
            <a:r>
              <a:rPr lang="en-US"/>
              <a:t>ju ter komunikaciji z delodajalci in kandidati na trgu dela.</a:t>
            </a:r>
          </a:p>
          <a:p>
            <a:pPr marL="155471" indent="-155471" defTabSz="45136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414041"/>
              </a:buClr>
              <a:buSzPct val="100000"/>
              <a:buFont typeface="Arial"/>
              <a:buChar char="•"/>
              <a:defRPr/>
            </a:pPr>
            <a:r>
              <a:rPr lang="en-US"/>
              <a:t>Globalna perspektiva – lokalni vpogled.</a:t>
            </a:r>
            <a:endParaRPr lang="en-US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E6CFA9BD-FB20-BC62-99C0-CAAC65E21150}"/>
              </a:ext>
            </a:extLst>
          </p:cNvPr>
          <p:cNvSpPr txBox="1">
            <a:spLocks/>
          </p:cNvSpPr>
          <p:nvPr/>
        </p:nvSpPr>
        <p:spPr>
          <a:xfrm>
            <a:off x="1405371" y="2905940"/>
            <a:ext cx="3932016" cy="665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Aft>
                <a:spcPts val="600"/>
              </a:spcAft>
              <a:buNone/>
            </a:pPr>
            <a:r>
              <a:rPr lang="sl-SI" sz="1200" b="1" dirty="0"/>
              <a:t>IZBOR DELODAJALCEV</a:t>
            </a:r>
            <a:endParaRPr lang="en-GB" sz="1200" b="1" dirty="0"/>
          </a:p>
          <a:p>
            <a:pPr marL="155471" marR="0" lvl="0" indent="-155471" algn="l" defTabSz="45136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414041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 err="1"/>
              <a:t>Izberemo</a:t>
            </a:r>
            <a:r>
              <a:rPr lang="en-US" dirty="0"/>
              <a:t> 100+ </a:t>
            </a:r>
            <a:r>
              <a:rPr lang="en-US" dirty="0" err="1"/>
              <a:t>najbolj</a:t>
            </a:r>
            <a:r>
              <a:rPr lang="en-US" dirty="0"/>
              <a:t> </a:t>
            </a:r>
            <a:r>
              <a:rPr lang="en-US" dirty="0" err="1"/>
              <a:t>primernih</a:t>
            </a:r>
            <a:r>
              <a:rPr lang="en-US" dirty="0"/>
              <a:t> </a:t>
            </a:r>
            <a:r>
              <a:rPr lang="en-US" dirty="0" err="1"/>
              <a:t>delodajalec</a:t>
            </a:r>
            <a:r>
              <a:rPr lang="en-US" dirty="0"/>
              <a:t> glede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trg</a:t>
            </a:r>
            <a:r>
              <a:rPr lang="en-US" dirty="0"/>
              <a:t> dela in </a:t>
            </a:r>
            <a:r>
              <a:rPr lang="en-US" dirty="0" err="1"/>
              <a:t>podro</a:t>
            </a:r>
            <a:r>
              <a:rPr lang="sl-SI" dirty="0"/>
              <a:t>č</a:t>
            </a:r>
            <a:r>
              <a:rPr lang="en-US" dirty="0"/>
              <a:t>je </a:t>
            </a:r>
            <a:r>
              <a:rPr lang="en-US" dirty="0" err="1"/>
              <a:t>študija</a:t>
            </a:r>
            <a:r>
              <a:rPr lang="en-US" dirty="0"/>
              <a:t>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110A27E-262A-8AAA-F6E4-B4F5BC22A366}"/>
              </a:ext>
            </a:extLst>
          </p:cNvPr>
          <p:cNvSpPr txBox="1">
            <a:spLocks/>
          </p:cNvSpPr>
          <p:nvPr/>
        </p:nvSpPr>
        <p:spPr>
          <a:xfrm>
            <a:off x="1405371" y="5003966"/>
            <a:ext cx="4426470" cy="1616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Aft>
                <a:spcPts val="600"/>
              </a:spcAft>
              <a:buNone/>
            </a:pPr>
            <a:r>
              <a:rPr lang="sl-SI" sz="1200" b="1" dirty="0"/>
              <a:t>PONDERIRANJE</a:t>
            </a:r>
            <a:endParaRPr lang="en-GB" sz="1200" b="1" dirty="0"/>
          </a:p>
          <a:p>
            <a:pPr marR="0" lvl="0" defTabSz="829178" fontAlgn="auto">
              <a:lnSpc>
                <a:spcPts val="1600"/>
              </a:lnSpc>
              <a:spcBef>
                <a:spcPct val="0"/>
              </a:spcBef>
              <a:spcAft>
                <a:spcPts val="600"/>
              </a:spcAft>
              <a:buClr>
                <a:srgbClr val="414041"/>
              </a:buClr>
              <a:buSzTx/>
              <a:tabLst/>
              <a:defRPr/>
            </a:pPr>
            <a:r>
              <a:rPr lang="en-US" dirty="0"/>
              <a:t>V </a:t>
            </a:r>
            <a:r>
              <a:rPr lang="en-US" dirty="0" err="1"/>
              <a:t>izogib</a:t>
            </a:r>
            <a:r>
              <a:rPr lang="en-US" dirty="0"/>
              <a:t> </a:t>
            </a:r>
            <a:r>
              <a:rPr lang="en-US" dirty="0" err="1"/>
              <a:t>neskladjem</a:t>
            </a:r>
            <a:r>
              <a:rPr lang="en-US" dirty="0"/>
              <a:t>, ki se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pojavijo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zbiranju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 s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anketirancev</a:t>
            </a:r>
            <a:r>
              <a:rPr lang="en-US" dirty="0"/>
              <a:t>, </a:t>
            </a:r>
            <a:r>
              <a:rPr lang="en-US" dirty="0" err="1"/>
              <a:t>uporabljamo</a:t>
            </a:r>
            <a:r>
              <a:rPr lang="en-US" dirty="0"/>
              <a:t> </a:t>
            </a:r>
            <a:r>
              <a:rPr lang="en-US" dirty="0" err="1"/>
              <a:t>ponderiranje</a:t>
            </a:r>
            <a:r>
              <a:rPr lang="en-US" dirty="0"/>
              <a:t>.</a:t>
            </a:r>
          </a:p>
          <a:p>
            <a:pPr marR="0" lvl="0" defTabSz="829178" fontAlgn="auto">
              <a:lnSpc>
                <a:spcPts val="1600"/>
              </a:lnSpc>
              <a:spcBef>
                <a:spcPct val="0"/>
              </a:spcBef>
              <a:spcAft>
                <a:spcPts val="600"/>
              </a:spcAft>
              <a:buClr>
                <a:srgbClr val="414041"/>
              </a:buClr>
              <a:buSzTx/>
              <a:tabLst/>
              <a:defRPr/>
            </a:pPr>
            <a:r>
              <a:rPr lang="en-US" dirty="0" err="1"/>
              <a:t>Opomba</a:t>
            </a:r>
            <a:r>
              <a:rPr lang="en-US" dirty="0"/>
              <a:t>: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izbranih</a:t>
            </a:r>
            <a:r>
              <a:rPr lang="en-US" dirty="0"/>
              <a:t> </a:t>
            </a:r>
            <a:r>
              <a:rPr lang="en-US" dirty="0" err="1"/>
              <a:t>trgih</a:t>
            </a:r>
            <a:r>
              <a:rPr lang="en-US" dirty="0"/>
              <a:t> so </a:t>
            </a:r>
            <a:r>
              <a:rPr lang="en-US" dirty="0" err="1"/>
              <a:t>zajeti</a:t>
            </a:r>
            <a:r>
              <a:rPr lang="en-US" dirty="0"/>
              <a:t> le </a:t>
            </a:r>
            <a:r>
              <a:rPr lang="en-US" dirty="0" err="1"/>
              <a:t>tisti</a:t>
            </a:r>
            <a:r>
              <a:rPr lang="en-US" dirty="0"/>
              <a:t> </a:t>
            </a:r>
            <a:r>
              <a:rPr lang="en-US" dirty="0" err="1"/>
              <a:t>podatki</a:t>
            </a:r>
            <a:r>
              <a:rPr lang="en-US" dirty="0"/>
              <a:t>, ki </a:t>
            </a:r>
            <a:r>
              <a:rPr lang="en-US" dirty="0" err="1"/>
              <a:t>temeljijo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vseh</a:t>
            </a:r>
            <a:r>
              <a:rPr lang="sl-SI" dirty="0"/>
              <a:t> </a:t>
            </a:r>
            <a:r>
              <a:rPr lang="en-US" dirty="0" err="1"/>
              <a:t>strokovnjaki</a:t>
            </a:r>
            <a:r>
              <a:rPr lang="sl-SI" dirty="0"/>
              <a:t>h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vseh</a:t>
            </a:r>
            <a:r>
              <a:rPr lang="en-US" dirty="0"/>
              <a:t> </a:t>
            </a:r>
            <a:r>
              <a:rPr lang="en-US" dirty="0" err="1"/>
              <a:t>strokovnjaki</a:t>
            </a:r>
            <a:r>
              <a:rPr lang="sl-SI" dirty="0"/>
              <a:t>h </a:t>
            </a:r>
            <a:r>
              <a:rPr lang="en-US" dirty="0" err="1"/>
              <a:t>znotraj</a:t>
            </a:r>
            <a:r>
              <a:rPr lang="en-US" dirty="0"/>
              <a:t> </a:t>
            </a:r>
            <a:r>
              <a:rPr lang="en-US" dirty="0" err="1"/>
              <a:t>njihovega</a:t>
            </a:r>
            <a:r>
              <a:rPr lang="en-US" dirty="0"/>
              <a:t> </a:t>
            </a:r>
            <a:r>
              <a:rPr lang="en-US" dirty="0" err="1"/>
              <a:t>področja</a:t>
            </a:r>
            <a:r>
              <a:rPr lang="en-US" dirty="0"/>
              <a:t> </a:t>
            </a:r>
            <a:r>
              <a:rPr lang="en-US" dirty="0" err="1"/>
              <a:t>študija</a:t>
            </a:r>
            <a:r>
              <a:rPr lang="en-US" dirty="0"/>
              <a:t>.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0560C3D7-51B1-2FEF-55E0-E01EF6D54FF9}"/>
              </a:ext>
            </a:extLst>
          </p:cNvPr>
          <p:cNvSpPr txBox="1">
            <a:spLocks/>
          </p:cNvSpPr>
          <p:nvPr/>
        </p:nvSpPr>
        <p:spPr>
          <a:xfrm>
            <a:off x="1405370" y="3868205"/>
            <a:ext cx="4263909" cy="839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Aft>
                <a:spcPts val="600"/>
              </a:spcAft>
              <a:buNone/>
            </a:pPr>
            <a:r>
              <a:rPr lang="sl-SI" sz="1200" b="1" dirty="0"/>
              <a:t>ZBIRANJE PODATKOV</a:t>
            </a:r>
            <a:endParaRPr lang="en-GB" sz="1200" b="1" dirty="0"/>
          </a:p>
          <a:p>
            <a:pPr marL="204415" marR="0" lvl="0" indent="-204415" algn="l" defTabSz="829178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600"/>
              </a:spcAft>
              <a:buClr>
                <a:srgbClr val="41404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dirty="0" err="1"/>
              <a:t>Izvedeno</a:t>
            </a:r>
            <a:r>
              <a:rPr lang="en-US" dirty="0"/>
              <a:t> s </a:t>
            </a:r>
            <a:r>
              <a:rPr lang="en-US" dirty="0" err="1"/>
              <a:t>pomo</a:t>
            </a:r>
            <a:r>
              <a:rPr lang="sl-SI" dirty="0"/>
              <a:t>č</a:t>
            </a:r>
            <a:r>
              <a:rPr lang="en-US" dirty="0"/>
              <a:t>jo </a:t>
            </a:r>
            <a:r>
              <a:rPr lang="en-US" dirty="0" err="1"/>
              <a:t>spletne</a:t>
            </a:r>
            <a:r>
              <a:rPr lang="en-US" dirty="0"/>
              <a:t> </a:t>
            </a:r>
            <a:r>
              <a:rPr lang="en-US" dirty="0" err="1"/>
              <a:t>ankete</a:t>
            </a:r>
            <a:r>
              <a:rPr lang="en-US" dirty="0"/>
              <a:t>. </a:t>
            </a:r>
            <a:r>
              <a:rPr lang="en-US" dirty="0" err="1"/>
              <a:t>Povezavo</a:t>
            </a:r>
            <a:r>
              <a:rPr lang="en-US" dirty="0"/>
              <a:t> do </a:t>
            </a:r>
            <a:r>
              <a:rPr lang="en-US" dirty="0" err="1"/>
              <a:t>ankete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delili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družbenih</a:t>
            </a:r>
            <a:r>
              <a:rPr lang="en-US" dirty="0"/>
              <a:t> </a:t>
            </a:r>
            <a:r>
              <a:rPr lang="en-US" dirty="0" err="1"/>
              <a:t>omrežjih</a:t>
            </a:r>
            <a:r>
              <a:rPr lang="en-US" dirty="0"/>
              <a:t> in jo </a:t>
            </a:r>
            <a:r>
              <a:rPr lang="en-US" dirty="0" err="1"/>
              <a:t>delili</a:t>
            </a:r>
            <a:r>
              <a:rPr lang="en-US" dirty="0"/>
              <a:t> z </a:t>
            </a:r>
            <a:r>
              <a:rPr lang="en-US" dirty="0" err="1"/>
              <a:t>ostalimi</a:t>
            </a:r>
            <a:r>
              <a:rPr lang="en-US" dirty="0"/>
              <a:t> </a:t>
            </a:r>
            <a:r>
              <a:rPr lang="en-US" dirty="0" err="1"/>
              <a:t>partnerji</a:t>
            </a:r>
            <a:r>
              <a:rPr lang="en-US" dirty="0"/>
              <a:t>, ki so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pomagali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zbiranju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.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D30AA06C-2739-E7D9-5514-6BEF518CBF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1399526"/>
            <a:ext cx="367733" cy="367733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A2EFEF0F-BC92-76D8-6CA6-D511BA54B6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2844068"/>
            <a:ext cx="367733" cy="367733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D16B9F83-BFAC-B839-3B05-14E5DB069A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3829848"/>
            <a:ext cx="367733" cy="367733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CE7F1986-D6DD-AD96-0D2D-8803DE6903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8200" y="4973634"/>
            <a:ext cx="367733" cy="367733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E0FEB264-A4D5-7A58-A986-E9404BA12B6F}"/>
              </a:ext>
            </a:extLst>
          </p:cNvPr>
          <p:cNvSpPr/>
          <p:nvPr/>
        </p:nvSpPr>
        <p:spPr>
          <a:xfrm>
            <a:off x="7004829" y="2686064"/>
            <a:ext cx="918013" cy="918013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1414DC6-8405-4160-2BF3-67CC1E2A5928}"/>
              </a:ext>
            </a:extLst>
          </p:cNvPr>
          <p:cNvSpPr/>
          <p:nvPr/>
        </p:nvSpPr>
        <p:spPr>
          <a:xfrm>
            <a:off x="7004829" y="1358413"/>
            <a:ext cx="918013" cy="918013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89B704C-0A11-6D08-2D87-171068BF83C6}"/>
              </a:ext>
            </a:extLst>
          </p:cNvPr>
          <p:cNvSpPr/>
          <p:nvPr/>
        </p:nvSpPr>
        <p:spPr>
          <a:xfrm>
            <a:off x="7004829" y="4013715"/>
            <a:ext cx="918013" cy="918013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7FD1A9B-A45A-F69D-42C1-A83C8B6E8D27}"/>
              </a:ext>
            </a:extLst>
          </p:cNvPr>
          <p:cNvSpPr/>
          <p:nvPr/>
        </p:nvSpPr>
        <p:spPr>
          <a:xfrm>
            <a:off x="7004829" y="5341367"/>
            <a:ext cx="918013" cy="918013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18A2C28-6C87-6B85-F996-411E1BADF8A5}"/>
              </a:ext>
            </a:extLst>
          </p:cNvPr>
          <p:cNvSpPr txBox="1">
            <a:spLocks/>
          </p:cNvSpPr>
          <p:nvPr/>
        </p:nvSpPr>
        <p:spPr>
          <a:xfrm>
            <a:off x="8302036" y="5512098"/>
            <a:ext cx="3338983" cy="810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600" b="1" dirty="0"/>
              <a:t>Obdobje raziskave</a:t>
            </a:r>
            <a:endParaRPr lang="en-GB" sz="1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600" dirty="0"/>
              <a:t>oktober</a:t>
            </a:r>
            <a:r>
              <a:rPr lang="sv-SE" sz="1600" dirty="0"/>
              <a:t> 202</a:t>
            </a:r>
            <a:r>
              <a:rPr lang="sl-SI" sz="1600" dirty="0"/>
              <a:t>5</a:t>
            </a:r>
            <a:r>
              <a:rPr lang="sv-SE" sz="1600" dirty="0"/>
              <a:t> – </a:t>
            </a:r>
            <a:r>
              <a:rPr lang="sl-SI" sz="1600" dirty="0"/>
              <a:t>marec</a:t>
            </a:r>
            <a:r>
              <a:rPr lang="sv-SE" sz="1600" dirty="0"/>
              <a:t> 202</a:t>
            </a:r>
            <a:r>
              <a:rPr lang="sl-SI" sz="1600" dirty="0"/>
              <a:t>6</a:t>
            </a:r>
            <a:endParaRPr lang="en-US" sz="16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3F055E6-CBD3-33F4-68BA-8DA4C4B829EF}"/>
              </a:ext>
            </a:extLst>
          </p:cNvPr>
          <p:cNvGrpSpPr/>
          <p:nvPr/>
        </p:nvGrpSpPr>
        <p:grpSpPr>
          <a:xfrm>
            <a:off x="8302036" y="2793935"/>
            <a:ext cx="2629746" cy="722128"/>
            <a:chOff x="8972974" y="1446538"/>
            <a:chExt cx="2629746" cy="722128"/>
          </a:xfrm>
        </p:grpSpPr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3D50AB6D-F062-10B3-55D4-40AF02F7AEB3}"/>
                </a:ext>
              </a:extLst>
            </p:cNvPr>
            <p:cNvSpPr txBox="1">
              <a:spLocks/>
            </p:cNvSpPr>
            <p:nvPr/>
          </p:nvSpPr>
          <p:spPr>
            <a:xfrm>
              <a:off x="8972974" y="1914540"/>
              <a:ext cx="2629746" cy="2541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sl-SI" sz="1600" b="1" dirty="0"/>
                <a:t>Poklicnih skupin</a:t>
              </a:r>
              <a:endParaRPr lang="en-GB" sz="16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400" dirty="0"/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id="{76925274-B961-389F-6E1A-7BD4058C3787}"/>
                </a:ext>
              </a:extLst>
            </p:cNvPr>
            <p:cNvSpPr txBox="1">
              <a:spLocks/>
            </p:cNvSpPr>
            <p:nvPr/>
          </p:nvSpPr>
          <p:spPr>
            <a:xfrm>
              <a:off x="8972974" y="1446538"/>
              <a:ext cx="2629746" cy="4680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sl-SI" sz="3600" b="1" dirty="0">
                  <a:solidFill>
                    <a:schemeClr val="accent3"/>
                  </a:solidFill>
                  <a:latin typeface="+mj-lt"/>
                </a:rPr>
                <a:t>35</a:t>
              </a:r>
              <a:endParaRPr lang="en-GB" sz="3600" dirty="0">
                <a:solidFill>
                  <a:schemeClr val="accent3"/>
                </a:solidFill>
                <a:latin typeface="+mj-lt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A73C03F-293B-E037-E147-D1C0DB36ED07}"/>
              </a:ext>
            </a:extLst>
          </p:cNvPr>
          <p:cNvGrpSpPr/>
          <p:nvPr/>
        </p:nvGrpSpPr>
        <p:grpSpPr>
          <a:xfrm>
            <a:off x="8302037" y="4121010"/>
            <a:ext cx="2629746" cy="726450"/>
            <a:chOff x="8972974" y="1442216"/>
            <a:chExt cx="2629746" cy="726450"/>
          </a:xfrm>
        </p:grpSpPr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253C780C-ECB3-A13D-6FCD-72B9E70B7D16}"/>
                </a:ext>
              </a:extLst>
            </p:cNvPr>
            <p:cNvSpPr txBox="1">
              <a:spLocks/>
            </p:cNvSpPr>
            <p:nvPr/>
          </p:nvSpPr>
          <p:spPr>
            <a:xfrm>
              <a:off x="8972974" y="1914540"/>
              <a:ext cx="2629746" cy="2541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sl-SI" sz="1600" b="1" dirty="0"/>
                <a:t>Panog</a:t>
              </a:r>
              <a:endParaRPr lang="en-GB" sz="16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400" dirty="0"/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93D66C37-4254-9E36-1D50-11C40EEB73CB}"/>
                </a:ext>
              </a:extLst>
            </p:cNvPr>
            <p:cNvSpPr txBox="1">
              <a:spLocks/>
            </p:cNvSpPr>
            <p:nvPr/>
          </p:nvSpPr>
          <p:spPr>
            <a:xfrm>
              <a:off x="8972974" y="1442216"/>
              <a:ext cx="2629746" cy="472322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sl-SI" sz="3600" b="1" dirty="0">
                  <a:solidFill>
                    <a:schemeClr val="accent3"/>
                  </a:solidFill>
                  <a:latin typeface="+mj-lt"/>
                </a:rPr>
                <a:t>21</a:t>
              </a:r>
              <a:endParaRPr lang="en-GB" sz="3600" dirty="0">
                <a:solidFill>
                  <a:schemeClr val="accent3"/>
                </a:solidFill>
                <a:latin typeface="+mj-lt"/>
              </a:endParaRPr>
            </a:p>
          </p:txBody>
        </p:sp>
      </p:grpSp>
      <p:pic>
        <p:nvPicPr>
          <p:cNvPr id="79" name="Graphic 78">
            <a:extLst>
              <a:ext uri="{FF2B5EF4-FFF2-40B4-BE49-F238E27FC236}">
                <a16:creationId xmlns:a16="http://schemas.microsoft.com/office/drawing/2014/main" id="{C7543662-6014-E561-0208-EC403A9273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75762" y="1628244"/>
            <a:ext cx="376147" cy="376147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BDA91FAD-D89E-5821-855B-46CA803524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275762" y="2962691"/>
            <a:ext cx="376147" cy="376147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39B60A85-962F-A4BE-7B20-E8ECE2D994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75762" y="4298193"/>
            <a:ext cx="376147" cy="376147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EE53A705-1C24-FC60-45E5-3D492586EC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282535" y="5607352"/>
            <a:ext cx="376147" cy="376147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2472B7B4-FF37-01A5-A0BA-01F4B7790C63}"/>
              </a:ext>
            </a:extLst>
          </p:cNvPr>
          <p:cNvGrpSpPr/>
          <p:nvPr/>
        </p:nvGrpSpPr>
        <p:grpSpPr>
          <a:xfrm>
            <a:off x="8302036" y="1466860"/>
            <a:ext cx="2629746" cy="722128"/>
            <a:chOff x="8972974" y="1446538"/>
            <a:chExt cx="2629746" cy="722128"/>
          </a:xfrm>
        </p:grpSpPr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BA2A4D04-1235-6084-9844-35E25A396307}"/>
                </a:ext>
              </a:extLst>
            </p:cNvPr>
            <p:cNvSpPr txBox="1">
              <a:spLocks/>
            </p:cNvSpPr>
            <p:nvPr/>
          </p:nvSpPr>
          <p:spPr>
            <a:xfrm>
              <a:off x="8972974" y="1914540"/>
              <a:ext cx="2629746" cy="2541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sl-SI" sz="1600" b="1" dirty="0"/>
                <a:t>Strokovnjakov </a:t>
              </a:r>
              <a:endParaRPr lang="en-GB" sz="16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GB" dirty="0"/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30C6ACAE-B1F6-6048-9CB7-31ED780CC70C}"/>
                </a:ext>
              </a:extLst>
            </p:cNvPr>
            <p:cNvSpPr txBox="1">
              <a:spLocks/>
            </p:cNvSpPr>
            <p:nvPr/>
          </p:nvSpPr>
          <p:spPr>
            <a:xfrm>
              <a:off x="8972974" y="1446538"/>
              <a:ext cx="2629746" cy="4680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sl-SI" sz="3600" b="1" dirty="0">
                  <a:solidFill>
                    <a:schemeClr val="accent3"/>
                  </a:solidFill>
                  <a:latin typeface="+mj-lt"/>
                </a:rPr>
                <a:t>10.000 +</a:t>
              </a:r>
              <a:endParaRPr lang="en-GB" sz="3600" dirty="0">
                <a:solidFill>
                  <a:schemeClr val="accent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787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69A0748-36A2-AECA-4359-1BC61F9837E7}"/>
              </a:ext>
            </a:extLst>
          </p:cNvPr>
          <p:cNvSpPr/>
          <p:nvPr/>
        </p:nvSpPr>
        <p:spPr>
          <a:xfrm>
            <a:off x="7533559" y="2025132"/>
            <a:ext cx="2534512" cy="2795209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r>
              <a:rPr lang="en-US" sz="1200" dirty="0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--------------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7C4286-28B1-4B3C-CF8E-B13E1B13F14A}"/>
              </a:ext>
            </a:extLst>
          </p:cNvPr>
          <p:cNvSpPr/>
          <p:nvPr/>
        </p:nvSpPr>
        <p:spPr>
          <a:xfrm>
            <a:off x="4713166" y="2025131"/>
            <a:ext cx="2534512" cy="2795209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64108" indent="-164108" eaLnBrk="0" hangingPunct="0"/>
            <a:endParaRPr lang="en-US" sz="36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36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36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36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36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36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r>
              <a:rPr lang="en-US" sz="1200" dirty="0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--------------</a:t>
            </a:r>
          </a:p>
          <a:p>
            <a:pPr marL="164108" indent="-164108" eaLnBrk="0" hangingPunct="0"/>
            <a:endParaRPr lang="en-US" sz="36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36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36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FC52B5-0CD5-74EB-9BE9-4D5B3193FC6B}"/>
              </a:ext>
            </a:extLst>
          </p:cNvPr>
          <p:cNvSpPr/>
          <p:nvPr/>
        </p:nvSpPr>
        <p:spPr>
          <a:xfrm>
            <a:off x="1806783" y="2025132"/>
            <a:ext cx="2534512" cy="2795209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r>
              <a:rPr lang="en-US" sz="1200" dirty="0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--------------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066E0-04A0-11D8-A2E7-DE139FE2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Uvrstitev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lestvici</a:t>
            </a:r>
            <a:r>
              <a:rPr lang="en-US" dirty="0"/>
              <a:t> </a:t>
            </a:r>
            <a:r>
              <a:rPr lang="en-US" dirty="0" err="1"/>
              <a:t>Uglednih</a:t>
            </a:r>
            <a:r>
              <a:rPr lang="en-US" dirty="0"/>
              <a:t> </a:t>
            </a:r>
            <a:r>
              <a:rPr lang="en-US" dirty="0" err="1"/>
              <a:t>delodajalcev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59CA5-9C1B-1A69-9086-F8ED3B0B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9843D117-3AC6-788A-3E62-C1B3DD2A176A}"/>
              </a:ext>
            </a:extLst>
          </p:cNvPr>
          <p:cNvSpPr/>
          <p:nvPr/>
        </p:nvSpPr>
        <p:spPr>
          <a:xfrm>
            <a:off x="2111303" y="2474817"/>
            <a:ext cx="2385971" cy="369332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defTabSz="451363" eaLnBrk="0" hangingPunct="0"/>
            <a:r>
              <a:rPr lang="en-US" sz="1200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Uvrstitev na lestvici Uglednih delodajalcev</a:t>
            </a:r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4FA5E15F-D96A-A9E8-59DE-DAF1B1577994}"/>
              </a:ext>
            </a:extLst>
          </p:cNvPr>
          <p:cNvSpPr/>
          <p:nvPr/>
        </p:nvSpPr>
        <p:spPr>
          <a:xfrm>
            <a:off x="7651341" y="2474817"/>
            <a:ext cx="2596289" cy="369332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defTabSz="451363" eaLnBrk="0" hangingPunct="0"/>
            <a:r>
              <a:rPr lang="en-US" sz="1200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Uvrstitev na lestvici Uglednih delodajalcev</a:t>
            </a:r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47">
            <a:extLst>
              <a:ext uri="{FF2B5EF4-FFF2-40B4-BE49-F238E27FC236}">
                <a16:creationId xmlns:a16="http://schemas.microsoft.com/office/drawing/2014/main" id="{238BEB28-DCC2-2947-A33F-4CF9AB3F5445}"/>
              </a:ext>
            </a:extLst>
          </p:cNvPr>
          <p:cNvSpPr/>
          <p:nvPr/>
        </p:nvSpPr>
        <p:spPr>
          <a:xfrm>
            <a:off x="4832662" y="2474817"/>
            <a:ext cx="2508569" cy="369332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defTabSz="451363" eaLnBrk="0" hangingPunct="0"/>
            <a:r>
              <a:rPr lang="en-US" sz="1200" dirty="0" err="1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Uvrstitev</a:t>
            </a:r>
            <a:r>
              <a:rPr lang="en-US" sz="1200" dirty="0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200" dirty="0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lestvici</a:t>
            </a:r>
            <a:r>
              <a:rPr lang="en-US" sz="1200" dirty="0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Uglednih</a:t>
            </a:r>
            <a:r>
              <a:rPr lang="en-US" sz="1200" dirty="0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delodajalcev</a:t>
            </a:r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1D4B1D-041B-554C-DF96-3737B0A221FF}"/>
              </a:ext>
            </a:extLst>
          </p:cNvPr>
          <p:cNvSpPr/>
          <p:nvPr/>
        </p:nvSpPr>
        <p:spPr>
          <a:xfrm>
            <a:off x="2011068" y="2180956"/>
            <a:ext cx="2529589" cy="3155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51363" eaLnBrk="0" hangingPunct="0"/>
            <a:r>
              <a:rPr lang="en-US" sz="1451" b="1" cap="all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Skupno</a:t>
            </a:r>
            <a:endParaRPr lang="en-US" sz="1451" b="1" cap="all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D6B91-7D9E-ADE1-20EA-611997D8CCB6}"/>
              </a:ext>
            </a:extLst>
          </p:cNvPr>
          <p:cNvSpPr/>
          <p:nvPr/>
        </p:nvSpPr>
        <p:spPr>
          <a:xfrm>
            <a:off x="7575228" y="2180957"/>
            <a:ext cx="2473439" cy="3155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51363" eaLnBrk="0" hangingPunct="0"/>
            <a:r>
              <a:rPr lang="en-US" sz="1451" b="1" cap="all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MOŠKI</a:t>
            </a:r>
            <a:endParaRPr lang="en-US" sz="1451" b="1" cap="all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22B7A1-8678-BEC5-CF6A-65557FD36298}"/>
              </a:ext>
            </a:extLst>
          </p:cNvPr>
          <p:cNvSpPr/>
          <p:nvPr/>
        </p:nvSpPr>
        <p:spPr>
          <a:xfrm>
            <a:off x="4756549" y="2180956"/>
            <a:ext cx="2584682" cy="3155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51363" eaLnBrk="0" hangingPunct="0"/>
            <a:r>
              <a:rPr lang="en-US" sz="1451" b="1" cap="all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ŽENSKE</a:t>
            </a:r>
            <a:endParaRPr lang="en-US" sz="1451" b="1" cap="all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m 12">
            <a:extLst>
              <a:ext uri="{FF2B5EF4-FFF2-40B4-BE49-F238E27FC236}">
                <a16:creationId xmlns:a16="http://schemas.microsoft.com/office/drawing/2014/main" id="{8997BD40-CDD8-30DB-DD4F-72CCA1550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15" y="2234367"/>
            <a:ext cx="284158" cy="386939"/>
          </a:xfrm>
          <a:prstGeom prst="rect">
            <a:avLst/>
          </a:prstGeom>
        </p:spPr>
      </p:pic>
      <p:pic>
        <p:nvPicPr>
          <p:cNvPr id="18" name="Imagem 14">
            <a:extLst>
              <a:ext uri="{FF2B5EF4-FFF2-40B4-BE49-F238E27FC236}">
                <a16:creationId xmlns:a16="http://schemas.microsoft.com/office/drawing/2014/main" id="{66654E84-1829-0280-B651-5A60640C7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77" y="2233642"/>
            <a:ext cx="275605" cy="3876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20240" y="265176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1. Lek d.d.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20240" y="292608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2. KRKA, d.d., Novo mesto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20240" y="320040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3. Akrapovič d.d.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20240" y="347472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4. DARS d.d.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20240" y="374904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5. HOFER trgovina d.o.o.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6320" y="265176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1. Lek d.d.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46320" y="292608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2. KRKA, d.d., Novo mesto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46320" y="320040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3. Akrapovič d.d.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46320" y="347472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4. DARS d.d.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6320" y="374904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5. HOFER trgovina d.o.o.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80960" y="265176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1. Lek d.d.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80960" y="292608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2. KRKA, d.d., Novo mesto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80960" y="320040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3. Akrapovič d.d.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80960" y="347472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4. DARS d.d.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0960" y="3749040"/>
            <a:ext cx="2286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5. HOFER trgovina d.o.o.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20240" y="4114800"/>
            <a:ext cx="158248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200" b="0">
                <a:solidFill>
                  <a:srgbClr val="EE8F44"/>
                </a:solidFill>
              </a:defRPr>
            </a:pPr>
            <a:r>
              <a:rPr dirty="0"/>
              <a:t>1</a:t>
            </a:r>
            <a:r>
              <a:rPr lang="sl-SI" dirty="0"/>
              <a:t>8</a:t>
            </a:r>
            <a:r>
              <a:rPr dirty="0"/>
              <a:t>. </a:t>
            </a:r>
            <a:r>
              <a:rPr lang="sl-SI" dirty="0"/>
              <a:t>Vzorčno podjetje</a:t>
            </a:r>
            <a:endParaRPr dirty="0"/>
          </a:p>
        </p:txBody>
      </p:sp>
      <p:sp>
        <p:nvSpPr>
          <p:cNvPr id="37" name="TextBox 36"/>
          <p:cNvSpPr txBox="1"/>
          <p:nvPr/>
        </p:nvSpPr>
        <p:spPr>
          <a:xfrm>
            <a:off x="4846320" y="4114800"/>
            <a:ext cx="158248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200" b="0">
                <a:solidFill>
                  <a:srgbClr val="EE8F44"/>
                </a:solidFill>
              </a:defRPr>
            </a:pPr>
            <a:r>
              <a:rPr dirty="0"/>
              <a:t>24. </a:t>
            </a:r>
            <a:r>
              <a:rPr lang="sl-SI" dirty="0"/>
              <a:t>Vzorčno podjetje</a:t>
            </a:r>
            <a:endParaRPr dirty="0"/>
          </a:p>
        </p:txBody>
      </p:sp>
      <p:sp>
        <p:nvSpPr>
          <p:cNvPr id="38" name="TextBox 37"/>
          <p:cNvSpPr txBox="1"/>
          <p:nvPr/>
        </p:nvSpPr>
        <p:spPr>
          <a:xfrm>
            <a:off x="7680960" y="4114800"/>
            <a:ext cx="158248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200" b="0">
                <a:solidFill>
                  <a:srgbClr val="EE8F44"/>
                </a:solidFill>
              </a:defRPr>
            </a:pPr>
            <a:r>
              <a:rPr dirty="0"/>
              <a:t>1</a:t>
            </a:r>
            <a:r>
              <a:rPr lang="sl-SI" dirty="0"/>
              <a:t>6</a:t>
            </a:r>
            <a:r>
              <a:rPr dirty="0"/>
              <a:t>. </a:t>
            </a:r>
            <a:r>
              <a:rPr lang="sl-SI" dirty="0"/>
              <a:t>Vzorčno podjetje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2871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6C618A-AD4A-ABA4-FE45-3ACC6B4428A6}"/>
              </a:ext>
            </a:extLst>
          </p:cNvPr>
          <p:cNvSpPr/>
          <p:nvPr/>
        </p:nvSpPr>
        <p:spPr>
          <a:xfrm>
            <a:off x="5209051" y="1995377"/>
            <a:ext cx="5448282" cy="3589506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BA86D9-4BFF-DA31-C6BE-A05FB8BDC5E0}"/>
              </a:ext>
            </a:extLst>
          </p:cNvPr>
          <p:cNvSpPr/>
          <p:nvPr/>
        </p:nvSpPr>
        <p:spPr>
          <a:xfrm>
            <a:off x="817443" y="1995377"/>
            <a:ext cx="3651039" cy="3589506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108" indent="-164108" eaLnBrk="0" hangingPunct="0"/>
            <a:r>
              <a:rPr lang="en-US" sz="1200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--------------</a:t>
            </a:r>
            <a:endParaRPr lang="en-US" sz="1200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831EC-46F6-EF2E-82C1-6E9FA144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Ugledni delodajalec – Točke diferenciacije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EC66C-C9AD-040C-4916-39EDD0B73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91D0F81A-35AC-23AC-5976-A9DBF5D28DEC}"/>
              </a:ext>
            </a:extLst>
          </p:cNvPr>
          <p:cNvSpPr/>
          <p:nvPr/>
        </p:nvSpPr>
        <p:spPr>
          <a:xfrm>
            <a:off x="1052667" y="2474817"/>
            <a:ext cx="3062133" cy="161583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164108" indent="-164108" eaLnBrk="0" hangingPunct="0"/>
            <a:r>
              <a:rPr lang="en-US" sz="1050" dirty="0" err="1">
                <a:solidFill>
                  <a:schemeClr val="tx1"/>
                </a:solidFill>
              </a:rPr>
              <a:t>Uvrstitev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na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lestvici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Uglednih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delodajalcev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2387E-CA83-AF41-3B24-1EFFBBB66813}"/>
              </a:ext>
            </a:extLst>
          </p:cNvPr>
          <p:cNvSpPr/>
          <p:nvPr/>
        </p:nvSpPr>
        <p:spPr>
          <a:xfrm>
            <a:off x="952432" y="2180956"/>
            <a:ext cx="2529589" cy="3155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64108" indent="-164108" eaLnBrk="0" hangingPunct="0"/>
            <a:r>
              <a:rPr lang="en-US" sz="1400" b="1" dirty="0"/>
              <a:t>S</a:t>
            </a:r>
            <a:r>
              <a:rPr lang="sl-SI" sz="1400" b="1" dirty="0"/>
              <a:t>KUPNO</a:t>
            </a:r>
            <a:endParaRPr lang="en-US" sz="1400" b="1" dirty="0"/>
          </a:p>
        </p:txBody>
      </p:sp>
      <p:sp>
        <p:nvSpPr>
          <p:cNvPr id="11" name="Rectangle 44">
            <a:extLst>
              <a:ext uri="{FF2B5EF4-FFF2-40B4-BE49-F238E27FC236}">
                <a16:creationId xmlns:a16="http://schemas.microsoft.com/office/drawing/2014/main" id="{F8CE8EE3-9818-4194-9FDE-46FEB9F7CCE3}"/>
              </a:ext>
            </a:extLst>
          </p:cNvPr>
          <p:cNvSpPr/>
          <p:nvPr/>
        </p:nvSpPr>
        <p:spPr>
          <a:xfrm>
            <a:off x="5209432" y="2725311"/>
            <a:ext cx="5439518" cy="21544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 eaLnBrk="0" hangingPunct="0"/>
            <a:r>
              <a:rPr lang="en-US" sz="1400" b="1" dirty="0" err="1">
                <a:solidFill>
                  <a:schemeClr val="tx1"/>
                </a:solidFill>
              </a:rPr>
              <a:t>Atributi</a:t>
            </a:r>
            <a:r>
              <a:rPr lang="en-US" sz="1400" b="1" dirty="0">
                <a:solidFill>
                  <a:schemeClr val="tx1"/>
                </a:solidFill>
              </a:rPr>
              <a:t>, ki </a:t>
            </a:r>
            <a:r>
              <a:rPr lang="en-US" sz="1400" b="1" dirty="0" err="1">
                <a:solidFill>
                  <a:schemeClr val="tx1"/>
                </a:solidFill>
              </a:rPr>
              <a:t>najbolj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diferencirajo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ugledne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delodajalce</a:t>
            </a:r>
            <a:r>
              <a:rPr lang="en-US" sz="1400" b="1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2" name="Rounded Rectangle 38">
            <a:extLst>
              <a:ext uri="{FF2B5EF4-FFF2-40B4-BE49-F238E27FC236}">
                <a16:creationId xmlns:a16="http://schemas.microsoft.com/office/drawing/2014/main" id="{92721E6A-3A9F-E150-A724-FE3D4E97A3A2}"/>
              </a:ext>
            </a:extLst>
          </p:cNvPr>
          <p:cNvSpPr/>
          <p:nvPr/>
        </p:nvSpPr>
        <p:spPr>
          <a:xfrm>
            <a:off x="5217815" y="1995377"/>
            <a:ext cx="5439518" cy="567765"/>
          </a:xfrm>
          <a:prstGeom prst="roundRect">
            <a:avLst>
              <a:gd name="adj" fmla="val 4278"/>
            </a:avLst>
          </a:prstGeom>
          <a:solidFill>
            <a:srgbClr val="65AB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1363"/>
            <a:endParaRPr lang="en-US" sz="1814">
              <a:solidFill>
                <a:srgbClr val="414041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BA1E5-2089-4C56-D555-DAE471079B94}"/>
              </a:ext>
            </a:extLst>
          </p:cNvPr>
          <p:cNvSpPr/>
          <p:nvPr/>
        </p:nvSpPr>
        <p:spPr>
          <a:xfrm>
            <a:off x="5209051" y="2117604"/>
            <a:ext cx="5430374" cy="3155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sl-SI" sz="1400" b="1" dirty="0">
                <a:solidFill>
                  <a:schemeClr val="bg1"/>
                </a:solidFill>
              </a:rPr>
              <a:t>ZARADI ČESA IZ</a:t>
            </a:r>
            <a:r>
              <a:rPr lang="en-GB" sz="1400" b="1" dirty="0">
                <a:solidFill>
                  <a:schemeClr val="bg1"/>
                </a:solidFill>
              </a:rPr>
              <a:t>S</a:t>
            </a:r>
            <a:r>
              <a:rPr lang="sl-SI" sz="1400" b="1" dirty="0">
                <a:solidFill>
                  <a:schemeClr val="bg1"/>
                </a:solidFill>
              </a:rPr>
              <a:t>TOPAJO?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7280" y="2560320"/>
            <a:ext cx="22860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1. Lek d.d.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7280" y="2926080"/>
            <a:ext cx="22860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2. KRKA, d.d., Novo mesto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7280" y="3291840"/>
            <a:ext cx="22860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3. Akrapovič d.d.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" y="3657600"/>
            <a:ext cx="22860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4. DARS d.d.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7280" y="4023360"/>
            <a:ext cx="22860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5. HOFER trgovina d.o.o.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7280" y="4572000"/>
            <a:ext cx="158248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200" b="0">
                <a:solidFill>
                  <a:srgbClr val="EE8F44"/>
                </a:solidFill>
              </a:defRPr>
            </a:pPr>
            <a:r>
              <a:rPr dirty="0"/>
              <a:t>1</a:t>
            </a:r>
            <a:r>
              <a:rPr lang="sl-SI" dirty="0"/>
              <a:t>8</a:t>
            </a:r>
            <a:r>
              <a:rPr dirty="0"/>
              <a:t>. </a:t>
            </a:r>
            <a:r>
              <a:rPr lang="sl-SI" dirty="0"/>
              <a:t>Vzorčno podjetje</a:t>
            </a:r>
            <a:endParaRPr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2926080"/>
            <a:ext cx="2286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1. Bonusi pogojeni z uspešnostjo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3383280"/>
            <a:ext cx="2286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2. Dobra referenca za nadaljnjo kariero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0" y="3840480"/>
            <a:ext cx="2286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3. Etična usmerjenost podjetja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4297680"/>
            <a:ext cx="2286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4. Finančna podpora za izobraževanje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4754880"/>
            <a:ext cx="2286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5. Finančna rast posameznika</a:t>
            </a:r>
          </a:p>
        </p:txBody>
      </p:sp>
    </p:spTree>
    <p:extLst>
      <p:ext uri="{BB962C8B-B14F-4D97-AF65-F5344CB8AC3E}">
        <p14:creationId xmlns:p14="http://schemas.microsoft.com/office/powerpoint/2010/main" val="28899756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41FA708-50C6-3BB6-E1AB-FBB6C93CE3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32A03-BFA2-75E4-AFA1-0739E402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D1A84F"/>
                </a:solidFill>
              </a:rPr>
              <a:t>Kazalo</a:t>
            </a:r>
            <a:endParaRPr lang="en-GB" dirty="0">
              <a:solidFill>
                <a:srgbClr val="D1A84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31372-0496-E915-CB07-6A2EA33E8902}"/>
              </a:ext>
            </a:extLst>
          </p:cNvPr>
          <p:cNvSpPr txBox="1"/>
          <p:nvPr/>
        </p:nvSpPr>
        <p:spPr>
          <a:xfrm>
            <a:off x="931332" y="2586538"/>
            <a:ext cx="4218025" cy="255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PROFIL KANDIDATOV IN PREFERENC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FontTx/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ZADOVOLJSTVO ZAPOSLENIH V PODJETJU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ZADRŽEVANJE IN MOBILNOST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PRIVLAČNOST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rgbClr val="D1A84F"/>
                </a:solidFill>
              </a:rPr>
              <a:t>ZAPOSLITVENI LIJAK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IZGUBA KADRA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PERCEPCIJA ZNAMKE DELODAJALCA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KOMUNIKACIJA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POVZETEK</a:t>
            </a:r>
          </a:p>
        </p:txBody>
      </p:sp>
    </p:spTree>
    <p:extLst>
      <p:ext uri="{BB962C8B-B14F-4D97-AF65-F5344CB8AC3E}">
        <p14:creationId xmlns:p14="http://schemas.microsoft.com/office/powerpoint/2010/main" val="760796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4064DA0-01F2-22E6-2C42-15BEFF44B5D6}"/>
              </a:ext>
            </a:extLst>
          </p:cNvPr>
          <p:cNvSpPr/>
          <p:nvPr/>
        </p:nvSpPr>
        <p:spPr>
          <a:xfrm>
            <a:off x="259756" y="1107492"/>
            <a:ext cx="11624237" cy="51970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A44ED-E6F1-4BBD-BC23-288432F4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Zaposlitveni lijak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09548-FFDD-A5C7-7903-A84BEB3CE0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5" name="Freeform 87">
            <a:extLst>
              <a:ext uri="{FF2B5EF4-FFF2-40B4-BE49-F238E27FC236}">
                <a16:creationId xmlns:a16="http://schemas.microsoft.com/office/drawing/2014/main" id="{E46C7801-1E11-12D6-A654-8A98ECEDBE41}"/>
              </a:ext>
            </a:extLst>
          </p:cNvPr>
          <p:cNvSpPr/>
          <p:nvPr/>
        </p:nvSpPr>
        <p:spPr>
          <a:xfrm>
            <a:off x="6275984" y="1420638"/>
            <a:ext cx="2592835" cy="764328"/>
          </a:xfrm>
          <a:custGeom>
            <a:avLst/>
            <a:gdLst>
              <a:gd name="connsiteX0" fmla="*/ 109409 w 4179600"/>
              <a:gd name="connsiteY0" fmla="*/ 0 h 1609522"/>
              <a:gd name="connsiteX1" fmla="*/ 587459 w 4179600"/>
              <a:gd name="connsiteY1" fmla="*/ 0 h 1609522"/>
              <a:gd name="connsiteX2" fmla="*/ 3592141 w 4179600"/>
              <a:gd name="connsiteY2" fmla="*/ 0 h 1609522"/>
              <a:gd name="connsiteX3" fmla="*/ 4070191 w 4179600"/>
              <a:gd name="connsiteY3" fmla="*/ 0 h 1609522"/>
              <a:gd name="connsiteX4" fmla="*/ 4179600 w 4179600"/>
              <a:gd name="connsiteY4" fmla="*/ 109409 h 1609522"/>
              <a:gd name="connsiteX5" fmla="*/ 4179600 w 4179600"/>
              <a:gd name="connsiteY5" fmla="*/ 587459 h 1609522"/>
              <a:gd name="connsiteX6" fmla="*/ 4179600 w 4179600"/>
              <a:gd name="connsiteY6" fmla="*/ 616732 h 1609522"/>
              <a:gd name="connsiteX7" fmla="*/ 4179600 w 4179600"/>
              <a:gd name="connsiteY7" fmla="*/ 992789 h 1609522"/>
              <a:gd name="connsiteX8" fmla="*/ 4179600 w 4179600"/>
              <a:gd name="connsiteY8" fmla="*/ 1022063 h 1609522"/>
              <a:gd name="connsiteX9" fmla="*/ 4179600 w 4179600"/>
              <a:gd name="connsiteY9" fmla="*/ 1500112 h 1609522"/>
              <a:gd name="connsiteX10" fmla="*/ 4070191 w 4179600"/>
              <a:gd name="connsiteY10" fmla="*/ 1609521 h 1609522"/>
              <a:gd name="connsiteX11" fmla="*/ 3592151 w 4179600"/>
              <a:gd name="connsiteY11" fmla="*/ 1609521 h 1609522"/>
              <a:gd name="connsiteX12" fmla="*/ 3592141 w 4179600"/>
              <a:gd name="connsiteY12" fmla="*/ 1609522 h 1609522"/>
              <a:gd name="connsiteX13" fmla="*/ 587459 w 4179600"/>
              <a:gd name="connsiteY13" fmla="*/ 1609522 h 1609522"/>
              <a:gd name="connsiteX14" fmla="*/ 587449 w 4179600"/>
              <a:gd name="connsiteY14" fmla="*/ 1609521 h 1609522"/>
              <a:gd name="connsiteX15" fmla="*/ 109409 w 4179600"/>
              <a:gd name="connsiteY15" fmla="*/ 1609521 h 1609522"/>
              <a:gd name="connsiteX16" fmla="*/ 0 w 4179600"/>
              <a:gd name="connsiteY16" fmla="*/ 1500112 h 1609522"/>
              <a:gd name="connsiteX17" fmla="*/ 0 w 4179600"/>
              <a:gd name="connsiteY17" fmla="*/ 1022064 h 1609522"/>
              <a:gd name="connsiteX18" fmla="*/ 0 w 4179600"/>
              <a:gd name="connsiteY18" fmla="*/ 1022063 h 1609522"/>
              <a:gd name="connsiteX19" fmla="*/ 0 w 4179600"/>
              <a:gd name="connsiteY19" fmla="*/ 587459 h 1609522"/>
              <a:gd name="connsiteX20" fmla="*/ 0 w 4179600"/>
              <a:gd name="connsiteY20" fmla="*/ 587458 h 1609522"/>
              <a:gd name="connsiteX21" fmla="*/ 0 w 4179600"/>
              <a:gd name="connsiteY21" fmla="*/ 109409 h 1609522"/>
              <a:gd name="connsiteX22" fmla="*/ 109409 w 4179600"/>
              <a:gd name="connsiteY22" fmla="*/ 0 h 160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79600" h="1609522">
                <a:moveTo>
                  <a:pt x="109409" y="0"/>
                </a:moveTo>
                <a:lnTo>
                  <a:pt x="587459" y="0"/>
                </a:lnTo>
                <a:lnTo>
                  <a:pt x="3592141" y="0"/>
                </a:lnTo>
                <a:lnTo>
                  <a:pt x="4070191" y="0"/>
                </a:lnTo>
                <a:cubicBezTo>
                  <a:pt x="4130616" y="0"/>
                  <a:pt x="4179600" y="48984"/>
                  <a:pt x="4179600" y="109409"/>
                </a:cubicBezTo>
                <a:lnTo>
                  <a:pt x="4179600" y="587459"/>
                </a:lnTo>
                <a:lnTo>
                  <a:pt x="4179600" y="616732"/>
                </a:lnTo>
                <a:lnTo>
                  <a:pt x="4179600" y="992789"/>
                </a:lnTo>
                <a:lnTo>
                  <a:pt x="4179600" y="1022063"/>
                </a:lnTo>
                <a:lnTo>
                  <a:pt x="4179600" y="1500112"/>
                </a:lnTo>
                <a:cubicBezTo>
                  <a:pt x="4179600" y="1560537"/>
                  <a:pt x="4130616" y="1609521"/>
                  <a:pt x="4070191" y="1609521"/>
                </a:cubicBezTo>
                <a:lnTo>
                  <a:pt x="3592151" y="1609521"/>
                </a:lnTo>
                <a:lnTo>
                  <a:pt x="3592141" y="1609522"/>
                </a:lnTo>
                <a:lnTo>
                  <a:pt x="587459" y="1609522"/>
                </a:lnTo>
                <a:lnTo>
                  <a:pt x="587449" y="1609521"/>
                </a:lnTo>
                <a:lnTo>
                  <a:pt x="109409" y="1609521"/>
                </a:lnTo>
                <a:cubicBezTo>
                  <a:pt x="48984" y="1609521"/>
                  <a:pt x="0" y="1560537"/>
                  <a:pt x="0" y="1500112"/>
                </a:cubicBezTo>
                <a:lnTo>
                  <a:pt x="0" y="1022064"/>
                </a:lnTo>
                <a:lnTo>
                  <a:pt x="0" y="1022063"/>
                </a:lnTo>
                <a:lnTo>
                  <a:pt x="0" y="587459"/>
                </a:lnTo>
                <a:lnTo>
                  <a:pt x="0" y="587458"/>
                </a:lnTo>
                <a:lnTo>
                  <a:pt x="0" y="109409"/>
                </a:lnTo>
                <a:cubicBezTo>
                  <a:pt x="0" y="48984"/>
                  <a:pt x="48984" y="0"/>
                  <a:pt x="109409" y="0"/>
                </a:cubicBezTo>
                <a:close/>
              </a:path>
            </a:pathLst>
          </a:custGeom>
          <a:solidFill>
            <a:srgbClr val="0E97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82911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C29E376-282F-9496-3CCD-7A5A76E5C135}"/>
              </a:ext>
            </a:extLst>
          </p:cNvPr>
          <p:cNvSpPr/>
          <p:nvPr/>
        </p:nvSpPr>
        <p:spPr>
          <a:xfrm>
            <a:off x="6275982" y="4201016"/>
            <a:ext cx="2592838" cy="454668"/>
          </a:xfrm>
          <a:custGeom>
            <a:avLst/>
            <a:gdLst>
              <a:gd name="connsiteX0" fmla="*/ 1084884 w 2953921"/>
              <a:gd name="connsiteY0" fmla="*/ 0 h 454668"/>
              <a:gd name="connsiteX1" fmla="*/ 2811330 w 2953921"/>
              <a:gd name="connsiteY1" fmla="*/ 0 h 454668"/>
              <a:gd name="connsiteX2" fmla="*/ 2811330 w 2953921"/>
              <a:gd name="connsiteY2" fmla="*/ 434 h 454668"/>
              <a:gd name="connsiteX3" fmla="*/ 2878579 w 2953921"/>
              <a:gd name="connsiteY3" fmla="*/ 434 h 454668"/>
              <a:gd name="connsiteX4" fmla="*/ 2953921 w 2953921"/>
              <a:gd name="connsiteY4" fmla="*/ 75776 h 454668"/>
              <a:gd name="connsiteX5" fmla="*/ 2953921 w 2953921"/>
              <a:gd name="connsiteY5" fmla="*/ 377134 h 454668"/>
              <a:gd name="connsiteX6" fmla="*/ 2878579 w 2953921"/>
              <a:gd name="connsiteY6" fmla="*/ 452476 h 454668"/>
              <a:gd name="connsiteX7" fmla="*/ 2811330 w 2953921"/>
              <a:gd name="connsiteY7" fmla="*/ 452476 h 454668"/>
              <a:gd name="connsiteX8" fmla="*/ 2557036 w 2953921"/>
              <a:gd name="connsiteY8" fmla="*/ 452476 h 454668"/>
              <a:gd name="connsiteX9" fmla="*/ 1571322 w 2953921"/>
              <a:gd name="connsiteY9" fmla="*/ 452476 h 454668"/>
              <a:gd name="connsiteX10" fmla="*/ 1569130 w 2953921"/>
              <a:gd name="connsiteY10" fmla="*/ 454668 h 454668"/>
              <a:gd name="connsiteX11" fmla="*/ 0 w 2953921"/>
              <a:gd name="connsiteY11" fmla="*/ 454668 h 454668"/>
              <a:gd name="connsiteX12" fmla="*/ 226238 w 2953921"/>
              <a:gd name="connsiteY12" fmla="*/ 228431 h 454668"/>
              <a:gd name="connsiteX13" fmla="*/ 0 w 2953921"/>
              <a:gd name="connsiteY13" fmla="*/ 2193 h 454668"/>
              <a:gd name="connsiteX14" fmla="*/ 1084884 w 2953921"/>
              <a:gd name="connsiteY14" fmla="*/ 2193 h 45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3921" h="454668">
                <a:moveTo>
                  <a:pt x="1084884" y="0"/>
                </a:moveTo>
                <a:lnTo>
                  <a:pt x="2811330" y="0"/>
                </a:lnTo>
                <a:lnTo>
                  <a:pt x="2811330" y="434"/>
                </a:lnTo>
                <a:lnTo>
                  <a:pt x="2878579" y="434"/>
                </a:lnTo>
                <a:cubicBezTo>
                  <a:pt x="2920189" y="434"/>
                  <a:pt x="2953921" y="34166"/>
                  <a:pt x="2953921" y="75776"/>
                </a:cubicBezTo>
                <a:lnTo>
                  <a:pt x="2953921" y="377134"/>
                </a:lnTo>
                <a:cubicBezTo>
                  <a:pt x="2953921" y="418744"/>
                  <a:pt x="2920189" y="452476"/>
                  <a:pt x="2878579" y="452476"/>
                </a:cubicBezTo>
                <a:lnTo>
                  <a:pt x="2811330" y="452476"/>
                </a:lnTo>
                <a:lnTo>
                  <a:pt x="2557036" y="452476"/>
                </a:lnTo>
                <a:lnTo>
                  <a:pt x="1571322" y="452476"/>
                </a:lnTo>
                <a:lnTo>
                  <a:pt x="1569130" y="454668"/>
                </a:lnTo>
                <a:lnTo>
                  <a:pt x="0" y="454668"/>
                </a:lnTo>
                <a:lnTo>
                  <a:pt x="226238" y="228431"/>
                </a:lnTo>
                <a:lnTo>
                  <a:pt x="0" y="2193"/>
                </a:lnTo>
                <a:lnTo>
                  <a:pt x="1084884" y="21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45" dirty="0">
              <a:solidFill>
                <a:srgbClr val="414041"/>
              </a:solidFill>
            </a:endParaRPr>
          </a:p>
        </p:txBody>
      </p:sp>
      <p:sp>
        <p:nvSpPr>
          <p:cNvPr id="7" name="V-form 13">
            <a:extLst>
              <a:ext uri="{FF2B5EF4-FFF2-40B4-BE49-F238E27FC236}">
                <a16:creationId xmlns:a16="http://schemas.microsoft.com/office/drawing/2014/main" id="{4F6E17FC-732C-84DB-68E7-5CD119241761}"/>
              </a:ext>
            </a:extLst>
          </p:cNvPr>
          <p:cNvSpPr/>
          <p:nvPr/>
        </p:nvSpPr>
        <p:spPr>
          <a:xfrm>
            <a:off x="3527508" y="2427174"/>
            <a:ext cx="2844575" cy="452476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45" dirty="0">
              <a:solidFill>
                <a:srgbClr val="414041"/>
              </a:solidFill>
            </a:endParaRPr>
          </a:p>
        </p:txBody>
      </p:sp>
      <p:sp>
        <p:nvSpPr>
          <p:cNvPr id="8" name="V-form 13">
            <a:extLst>
              <a:ext uri="{FF2B5EF4-FFF2-40B4-BE49-F238E27FC236}">
                <a16:creationId xmlns:a16="http://schemas.microsoft.com/office/drawing/2014/main" id="{FB97549A-0EDE-5F3E-CBB7-E3DD6B4F55DD}"/>
              </a:ext>
            </a:extLst>
          </p:cNvPr>
          <p:cNvSpPr/>
          <p:nvPr/>
        </p:nvSpPr>
        <p:spPr>
          <a:xfrm>
            <a:off x="3369094" y="3319746"/>
            <a:ext cx="2988736" cy="452475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45" dirty="0">
              <a:solidFill>
                <a:srgbClr val="41404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3AF3B0-1BAD-A469-068F-00887420FBAB}"/>
              </a:ext>
            </a:extLst>
          </p:cNvPr>
          <p:cNvSpPr/>
          <p:nvPr/>
        </p:nvSpPr>
        <p:spPr>
          <a:xfrm>
            <a:off x="6275983" y="3310638"/>
            <a:ext cx="2592835" cy="452634"/>
          </a:xfrm>
          <a:custGeom>
            <a:avLst/>
            <a:gdLst>
              <a:gd name="connsiteX0" fmla="*/ 0 w 2953918"/>
              <a:gd name="connsiteY0" fmla="*/ 0 h 452634"/>
              <a:gd name="connsiteX1" fmla="*/ 1568898 w 2953918"/>
              <a:gd name="connsiteY1" fmla="*/ 0 h 452634"/>
              <a:gd name="connsiteX2" fmla="*/ 1739746 w 2953918"/>
              <a:gd name="connsiteY2" fmla="*/ 0 h 452634"/>
              <a:gd name="connsiteX3" fmla="*/ 2811329 w 2953918"/>
              <a:gd name="connsiteY3" fmla="*/ 0 h 452634"/>
              <a:gd name="connsiteX4" fmla="*/ 2811329 w 2953918"/>
              <a:gd name="connsiteY4" fmla="*/ 592 h 452634"/>
              <a:gd name="connsiteX5" fmla="*/ 2878576 w 2953918"/>
              <a:gd name="connsiteY5" fmla="*/ 592 h 452634"/>
              <a:gd name="connsiteX6" fmla="*/ 2953918 w 2953918"/>
              <a:gd name="connsiteY6" fmla="*/ 75934 h 452634"/>
              <a:gd name="connsiteX7" fmla="*/ 2953918 w 2953918"/>
              <a:gd name="connsiteY7" fmla="*/ 377292 h 452634"/>
              <a:gd name="connsiteX8" fmla="*/ 2878576 w 2953918"/>
              <a:gd name="connsiteY8" fmla="*/ 452634 h 452634"/>
              <a:gd name="connsiteX9" fmla="*/ 2811327 w 2953918"/>
              <a:gd name="connsiteY9" fmla="*/ 452634 h 452634"/>
              <a:gd name="connsiteX10" fmla="*/ 2557033 w 2953918"/>
              <a:gd name="connsiteY10" fmla="*/ 452634 h 452634"/>
              <a:gd name="connsiteX11" fmla="*/ 1084881 w 2953918"/>
              <a:gd name="connsiteY11" fmla="*/ 452634 h 452634"/>
              <a:gd name="connsiteX12" fmla="*/ 1084881 w 2953918"/>
              <a:gd name="connsiteY12" fmla="*/ 452475 h 452634"/>
              <a:gd name="connsiteX13" fmla="*/ 0 w 2953918"/>
              <a:gd name="connsiteY13" fmla="*/ 452475 h 452634"/>
              <a:gd name="connsiteX14" fmla="*/ 226238 w 2953918"/>
              <a:gd name="connsiteY14" fmla="*/ 226238 h 45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3918" h="452634">
                <a:moveTo>
                  <a:pt x="0" y="0"/>
                </a:moveTo>
                <a:lnTo>
                  <a:pt x="1568898" y="0"/>
                </a:lnTo>
                <a:lnTo>
                  <a:pt x="1739746" y="0"/>
                </a:lnTo>
                <a:lnTo>
                  <a:pt x="2811329" y="0"/>
                </a:lnTo>
                <a:lnTo>
                  <a:pt x="2811329" y="592"/>
                </a:lnTo>
                <a:lnTo>
                  <a:pt x="2878576" y="592"/>
                </a:lnTo>
                <a:cubicBezTo>
                  <a:pt x="2920186" y="592"/>
                  <a:pt x="2953918" y="34324"/>
                  <a:pt x="2953918" y="75934"/>
                </a:cubicBezTo>
                <a:lnTo>
                  <a:pt x="2953918" y="377292"/>
                </a:lnTo>
                <a:cubicBezTo>
                  <a:pt x="2953918" y="418902"/>
                  <a:pt x="2920186" y="452634"/>
                  <a:pt x="2878576" y="452634"/>
                </a:cubicBezTo>
                <a:lnTo>
                  <a:pt x="2811327" y="452634"/>
                </a:lnTo>
                <a:lnTo>
                  <a:pt x="2557033" y="452634"/>
                </a:lnTo>
                <a:lnTo>
                  <a:pt x="1084881" y="452634"/>
                </a:lnTo>
                <a:lnTo>
                  <a:pt x="1084881" y="452475"/>
                </a:lnTo>
                <a:lnTo>
                  <a:pt x="0" y="452475"/>
                </a:lnTo>
                <a:lnTo>
                  <a:pt x="226238" y="2262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45" dirty="0">
              <a:solidFill>
                <a:srgbClr val="414041"/>
              </a:solidFill>
            </a:endParaRPr>
          </a:p>
        </p:txBody>
      </p:sp>
      <p:sp>
        <p:nvSpPr>
          <p:cNvPr id="10" name="Rektangel 18">
            <a:extLst>
              <a:ext uri="{FF2B5EF4-FFF2-40B4-BE49-F238E27FC236}">
                <a16:creationId xmlns:a16="http://schemas.microsoft.com/office/drawing/2014/main" id="{086ACA24-7DF8-CD7F-7657-D03624D34940}"/>
              </a:ext>
            </a:extLst>
          </p:cNvPr>
          <p:cNvSpPr/>
          <p:nvPr/>
        </p:nvSpPr>
        <p:spPr>
          <a:xfrm>
            <a:off x="7658279" y="4203209"/>
            <a:ext cx="1048616" cy="4524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45" dirty="0">
              <a:solidFill>
                <a:srgbClr val="414041"/>
              </a:solidFill>
            </a:endParaRPr>
          </a:p>
        </p:txBody>
      </p:sp>
      <p:sp>
        <p:nvSpPr>
          <p:cNvPr id="11" name="V-form 13">
            <a:extLst>
              <a:ext uri="{FF2B5EF4-FFF2-40B4-BE49-F238E27FC236}">
                <a16:creationId xmlns:a16="http://schemas.microsoft.com/office/drawing/2014/main" id="{72D32571-0A6E-615F-0EB2-5047D815DD57}"/>
              </a:ext>
            </a:extLst>
          </p:cNvPr>
          <p:cNvSpPr/>
          <p:nvPr/>
        </p:nvSpPr>
        <p:spPr>
          <a:xfrm>
            <a:off x="2992005" y="4212316"/>
            <a:ext cx="3331892" cy="452475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45" dirty="0">
              <a:solidFill>
                <a:srgbClr val="414041"/>
              </a:solidFill>
            </a:endParaRPr>
          </a:p>
        </p:txBody>
      </p:sp>
      <p:sp>
        <p:nvSpPr>
          <p:cNvPr id="12" name="V-form 13">
            <a:extLst>
              <a:ext uri="{FF2B5EF4-FFF2-40B4-BE49-F238E27FC236}">
                <a16:creationId xmlns:a16="http://schemas.microsoft.com/office/drawing/2014/main" id="{D68BE620-F5A5-DF6D-36BE-9ABC71C4D59D}"/>
              </a:ext>
            </a:extLst>
          </p:cNvPr>
          <p:cNvSpPr/>
          <p:nvPr/>
        </p:nvSpPr>
        <p:spPr>
          <a:xfrm>
            <a:off x="2678281" y="5104887"/>
            <a:ext cx="3693802" cy="452475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45" dirty="0">
              <a:solidFill>
                <a:srgbClr val="41404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46EE77-56AE-1DFE-03E9-93B39034C66F}"/>
              </a:ext>
            </a:extLst>
          </p:cNvPr>
          <p:cNvSpPr/>
          <p:nvPr/>
        </p:nvSpPr>
        <p:spPr>
          <a:xfrm>
            <a:off x="6275983" y="5095779"/>
            <a:ext cx="2597251" cy="452694"/>
          </a:xfrm>
          <a:custGeom>
            <a:avLst/>
            <a:gdLst>
              <a:gd name="connsiteX0" fmla="*/ 0 w 2958948"/>
              <a:gd name="connsiteY0" fmla="*/ 0 h 452694"/>
              <a:gd name="connsiteX1" fmla="*/ 1203128 w 2958948"/>
              <a:gd name="connsiteY1" fmla="*/ 0 h 452694"/>
              <a:gd name="connsiteX2" fmla="*/ 1472231 w 2958948"/>
              <a:gd name="connsiteY2" fmla="*/ 0 h 452694"/>
              <a:gd name="connsiteX3" fmla="*/ 2811331 w 2958948"/>
              <a:gd name="connsiteY3" fmla="*/ 0 h 452694"/>
              <a:gd name="connsiteX4" fmla="*/ 2811331 w 2958948"/>
              <a:gd name="connsiteY4" fmla="*/ 218 h 452694"/>
              <a:gd name="connsiteX5" fmla="*/ 2816357 w 2958948"/>
              <a:gd name="connsiteY5" fmla="*/ 218 h 452694"/>
              <a:gd name="connsiteX6" fmla="*/ 2816357 w 2958948"/>
              <a:gd name="connsiteY6" fmla="*/ 652 h 452694"/>
              <a:gd name="connsiteX7" fmla="*/ 2883606 w 2958948"/>
              <a:gd name="connsiteY7" fmla="*/ 652 h 452694"/>
              <a:gd name="connsiteX8" fmla="*/ 2958948 w 2958948"/>
              <a:gd name="connsiteY8" fmla="*/ 75994 h 452694"/>
              <a:gd name="connsiteX9" fmla="*/ 2958948 w 2958948"/>
              <a:gd name="connsiteY9" fmla="*/ 377352 h 452694"/>
              <a:gd name="connsiteX10" fmla="*/ 2883606 w 2958948"/>
              <a:gd name="connsiteY10" fmla="*/ 452694 h 452694"/>
              <a:gd name="connsiteX11" fmla="*/ 2816357 w 2958948"/>
              <a:gd name="connsiteY11" fmla="*/ 452694 h 452694"/>
              <a:gd name="connsiteX12" fmla="*/ 2562063 w 2958948"/>
              <a:gd name="connsiteY12" fmla="*/ 452694 h 452694"/>
              <a:gd name="connsiteX13" fmla="*/ 1089911 w 2958948"/>
              <a:gd name="connsiteY13" fmla="*/ 452694 h 452694"/>
              <a:gd name="connsiteX14" fmla="*/ 1089911 w 2958948"/>
              <a:gd name="connsiteY14" fmla="*/ 452475 h 452694"/>
              <a:gd name="connsiteX15" fmla="*/ 0 w 2958948"/>
              <a:gd name="connsiteY15" fmla="*/ 452475 h 452694"/>
              <a:gd name="connsiteX16" fmla="*/ 226238 w 2958948"/>
              <a:gd name="connsiteY16" fmla="*/ 226238 h 45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58948" h="452694">
                <a:moveTo>
                  <a:pt x="0" y="0"/>
                </a:moveTo>
                <a:lnTo>
                  <a:pt x="1203128" y="0"/>
                </a:lnTo>
                <a:lnTo>
                  <a:pt x="1472231" y="0"/>
                </a:lnTo>
                <a:lnTo>
                  <a:pt x="2811331" y="0"/>
                </a:lnTo>
                <a:lnTo>
                  <a:pt x="2811331" y="218"/>
                </a:lnTo>
                <a:lnTo>
                  <a:pt x="2816357" y="218"/>
                </a:lnTo>
                <a:lnTo>
                  <a:pt x="2816357" y="652"/>
                </a:lnTo>
                <a:lnTo>
                  <a:pt x="2883606" y="652"/>
                </a:lnTo>
                <a:cubicBezTo>
                  <a:pt x="2925216" y="652"/>
                  <a:pt x="2958948" y="34384"/>
                  <a:pt x="2958948" y="75994"/>
                </a:cubicBezTo>
                <a:lnTo>
                  <a:pt x="2958948" y="377352"/>
                </a:lnTo>
                <a:cubicBezTo>
                  <a:pt x="2958948" y="418962"/>
                  <a:pt x="2925216" y="452694"/>
                  <a:pt x="2883606" y="452694"/>
                </a:cubicBezTo>
                <a:lnTo>
                  <a:pt x="2816357" y="452694"/>
                </a:lnTo>
                <a:lnTo>
                  <a:pt x="2562063" y="452694"/>
                </a:lnTo>
                <a:lnTo>
                  <a:pt x="1089911" y="452694"/>
                </a:lnTo>
                <a:lnTo>
                  <a:pt x="1089911" y="452475"/>
                </a:lnTo>
                <a:lnTo>
                  <a:pt x="0" y="452475"/>
                </a:lnTo>
                <a:lnTo>
                  <a:pt x="226238" y="2262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45" dirty="0">
              <a:solidFill>
                <a:srgbClr val="41404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CC77217-591D-0B95-53FC-02ED2E9A0658}"/>
              </a:ext>
            </a:extLst>
          </p:cNvPr>
          <p:cNvSpPr/>
          <p:nvPr/>
        </p:nvSpPr>
        <p:spPr>
          <a:xfrm>
            <a:off x="6275983" y="2418067"/>
            <a:ext cx="2592835" cy="452476"/>
          </a:xfrm>
          <a:custGeom>
            <a:avLst/>
            <a:gdLst>
              <a:gd name="connsiteX0" fmla="*/ 0 w 2953918"/>
              <a:gd name="connsiteY0" fmla="*/ 0 h 452476"/>
              <a:gd name="connsiteX1" fmla="*/ 1084881 w 2953918"/>
              <a:gd name="connsiteY1" fmla="*/ 0 h 452476"/>
              <a:gd name="connsiteX2" fmla="*/ 1410423 w 2953918"/>
              <a:gd name="connsiteY2" fmla="*/ 0 h 452476"/>
              <a:gd name="connsiteX3" fmla="*/ 2811327 w 2953918"/>
              <a:gd name="connsiteY3" fmla="*/ 0 h 452476"/>
              <a:gd name="connsiteX4" fmla="*/ 2811327 w 2953918"/>
              <a:gd name="connsiteY4" fmla="*/ 434 h 452476"/>
              <a:gd name="connsiteX5" fmla="*/ 2878576 w 2953918"/>
              <a:gd name="connsiteY5" fmla="*/ 434 h 452476"/>
              <a:gd name="connsiteX6" fmla="*/ 2953918 w 2953918"/>
              <a:gd name="connsiteY6" fmla="*/ 75776 h 452476"/>
              <a:gd name="connsiteX7" fmla="*/ 2953918 w 2953918"/>
              <a:gd name="connsiteY7" fmla="*/ 377134 h 452476"/>
              <a:gd name="connsiteX8" fmla="*/ 2878576 w 2953918"/>
              <a:gd name="connsiteY8" fmla="*/ 452476 h 452476"/>
              <a:gd name="connsiteX9" fmla="*/ 2811327 w 2953918"/>
              <a:gd name="connsiteY9" fmla="*/ 452476 h 452476"/>
              <a:gd name="connsiteX10" fmla="*/ 2557033 w 2953918"/>
              <a:gd name="connsiteY10" fmla="*/ 452476 h 452476"/>
              <a:gd name="connsiteX11" fmla="*/ 1410423 w 2953918"/>
              <a:gd name="connsiteY11" fmla="*/ 452476 h 452476"/>
              <a:gd name="connsiteX12" fmla="*/ 1084881 w 2953918"/>
              <a:gd name="connsiteY12" fmla="*/ 452476 h 452476"/>
              <a:gd name="connsiteX13" fmla="*/ 0 w 2953918"/>
              <a:gd name="connsiteY13" fmla="*/ 452476 h 452476"/>
              <a:gd name="connsiteX14" fmla="*/ 226238 w 2953918"/>
              <a:gd name="connsiteY14" fmla="*/ 226238 h 45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3918" h="452476">
                <a:moveTo>
                  <a:pt x="0" y="0"/>
                </a:moveTo>
                <a:lnTo>
                  <a:pt x="1084881" y="0"/>
                </a:lnTo>
                <a:lnTo>
                  <a:pt x="1410423" y="0"/>
                </a:lnTo>
                <a:lnTo>
                  <a:pt x="2811327" y="0"/>
                </a:lnTo>
                <a:lnTo>
                  <a:pt x="2811327" y="434"/>
                </a:lnTo>
                <a:lnTo>
                  <a:pt x="2878576" y="434"/>
                </a:lnTo>
                <a:cubicBezTo>
                  <a:pt x="2920186" y="434"/>
                  <a:pt x="2953918" y="34166"/>
                  <a:pt x="2953918" y="75776"/>
                </a:cubicBezTo>
                <a:lnTo>
                  <a:pt x="2953918" y="377134"/>
                </a:lnTo>
                <a:cubicBezTo>
                  <a:pt x="2953918" y="418744"/>
                  <a:pt x="2920186" y="452476"/>
                  <a:pt x="2878576" y="452476"/>
                </a:cubicBezTo>
                <a:lnTo>
                  <a:pt x="2811327" y="452476"/>
                </a:lnTo>
                <a:lnTo>
                  <a:pt x="2557033" y="452476"/>
                </a:lnTo>
                <a:lnTo>
                  <a:pt x="1410423" y="452476"/>
                </a:lnTo>
                <a:lnTo>
                  <a:pt x="1084881" y="452476"/>
                </a:lnTo>
                <a:lnTo>
                  <a:pt x="0" y="452476"/>
                </a:lnTo>
                <a:lnTo>
                  <a:pt x="226238" y="2262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45" dirty="0">
              <a:solidFill>
                <a:srgbClr val="414041"/>
              </a:solidFill>
            </a:endParaRPr>
          </a:p>
        </p:txBody>
      </p:sp>
      <p:sp>
        <p:nvSpPr>
          <p:cNvPr id="15" name="Rectangle 90">
            <a:extLst>
              <a:ext uri="{FF2B5EF4-FFF2-40B4-BE49-F238E27FC236}">
                <a16:creationId xmlns:a16="http://schemas.microsoft.com/office/drawing/2014/main" id="{0592A717-7D19-CEC8-2971-9B35806F7F19}"/>
              </a:ext>
            </a:extLst>
          </p:cNvPr>
          <p:cNvSpPr/>
          <p:nvPr/>
        </p:nvSpPr>
        <p:spPr>
          <a:xfrm>
            <a:off x="5469469" y="5159437"/>
            <a:ext cx="626369" cy="35671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60" b="1" dirty="0">
              <a:solidFill>
                <a:srgbClr val="414041"/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57F03B-D396-200A-571D-9660155AC56B}"/>
              </a:ext>
            </a:extLst>
          </p:cNvPr>
          <p:cNvSpPr txBox="1"/>
          <p:nvPr/>
        </p:nvSpPr>
        <p:spPr>
          <a:xfrm>
            <a:off x="7416435" y="2145343"/>
            <a:ext cx="829179" cy="829179"/>
          </a:xfrm>
          <a:prstGeom prst="rect">
            <a:avLst/>
          </a:prstGeom>
        </p:spPr>
        <p:txBody>
          <a:bodyPr vert="horz" wrap="none" lIns="90273" tIns="45136" rIns="90273" bIns="45136" rtlCol="0" anchor="ctr">
            <a:normAutofit fontScale="97500"/>
          </a:bodyPr>
          <a:lstStyle/>
          <a:p>
            <a:endParaRPr lang="en-US" sz="2539" dirty="0">
              <a:solidFill>
                <a:srgbClr val="414041"/>
              </a:solidFill>
            </a:endParaRPr>
          </a:p>
        </p:txBody>
      </p:sp>
      <p:sp>
        <p:nvSpPr>
          <p:cNvPr id="17" name="Rectangle 86">
            <a:extLst>
              <a:ext uri="{FF2B5EF4-FFF2-40B4-BE49-F238E27FC236}">
                <a16:creationId xmlns:a16="http://schemas.microsoft.com/office/drawing/2014/main" id="{F73924B5-65AC-239B-4920-D0D0D5B18EC7}"/>
              </a:ext>
            </a:extLst>
          </p:cNvPr>
          <p:cNvSpPr/>
          <p:nvPr/>
        </p:nvSpPr>
        <p:spPr>
          <a:xfrm>
            <a:off x="4140360" y="2485243"/>
            <a:ext cx="2143123" cy="3561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>
                <a:solidFill>
                  <a:srgbClr val="414041"/>
                </a:solidFill>
                <a:cs typeface="Calibri" panose="020F0502020204030204" pitchFamily="34" charset="0"/>
              </a:rPr>
              <a:t>Ali strokovnjaki vedo</a:t>
            </a:r>
          </a:p>
          <a:p>
            <a:pPr algn="ctr"/>
            <a:r>
              <a:rPr lang="en-US" sz="1200" b="1">
                <a:solidFill>
                  <a:srgbClr val="414041"/>
                </a:solidFill>
                <a:cs typeface="Calibri" panose="020F0502020204030204" pitchFamily="34" charset="0"/>
              </a:rPr>
              <a:t>kdo ste?</a:t>
            </a:r>
            <a:endParaRPr lang="en-US" sz="1200" b="1" dirty="0">
              <a:solidFill>
                <a:srgbClr val="414041"/>
              </a:solidFill>
              <a:cs typeface="Calibri" panose="020F0502020204030204" pitchFamily="34" charset="0"/>
            </a:endParaRPr>
          </a:p>
        </p:txBody>
      </p:sp>
      <p:sp>
        <p:nvSpPr>
          <p:cNvPr id="18" name="Rectangle 87">
            <a:extLst>
              <a:ext uri="{FF2B5EF4-FFF2-40B4-BE49-F238E27FC236}">
                <a16:creationId xmlns:a16="http://schemas.microsoft.com/office/drawing/2014/main" id="{A105CC1D-FDCF-076A-85C7-1AD7B563260E}"/>
              </a:ext>
            </a:extLst>
          </p:cNvPr>
          <p:cNvSpPr/>
          <p:nvPr/>
        </p:nvSpPr>
        <p:spPr>
          <a:xfrm>
            <a:off x="4219538" y="3369690"/>
            <a:ext cx="1790225" cy="3561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>
                <a:solidFill>
                  <a:srgbClr val="414041"/>
                </a:solidFill>
                <a:cs typeface="Calibri" panose="020F0502020204030204" pitchFamily="34" charset="0"/>
              </a:rPr>
              <a:t>Ali bi se bili pripravljeni zaposliti v vašem podjetju?</a:t>
            </a:r>
            <a:endParaRPr lang="en-US" sz="1200" b="1" dirty="0">
              <a:solidFill>
                <a:srgbClr val="414041"/>
              </a:solidFill>
              <a:cs typeface="Calibri" panose="020F0502020204030204" pitchFamily="34" charset="0"/>
            </a:endParaRPr>
          </a:p>
        </p:txBody>
      </p:sp>
      <p:sp>
        <p:nvSpPr>
          <p:cNvPr id="19" name="Rectangle 88">
            <a:extLst>
              <a:ext uri="{FF2B5EF4-FFF2-40B4-BE49-F238E27FC236}">
                <a16:creationId xmlns:a16="http://schemas.microsoft.com/office/drawing/2014/main" id="{98660462-F3CF-3F44-3839-9AC8B2A3CDE8}"/>
              </a:ext>
            </a:extLst>
          </p:cNvPr>
          <p:cNvSpPr/>
          <p:nvPr/>
        </p:nvSpPr>
        <p:spPr>
          <a:xfrm>
            <a:off x="3834905" y="4254935"/>
            <a:ext cx="2448579" cy="3561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200" b="1">
                <a:solidFill>
                  <a:srgbClr val="414041"/>
                </a:solidFill>
                <a:cs typeface="Calibri" panose="020F0502020204030204" pitchFamily="34" charset="0"/>
              </a:rPr>
              <a:t>Ali si želijo zaposlitve</a:t>
            </a:r>
          </a:p>
          <a:p>
            <a:pPr algn="ctr"/>
            <a:r>
              <a:rPr lang="pt-BR" sz="1200" b="1">
                <a:solidFill>
                  <a:srgbClr val="414041"/>
                </a:solidFill>
                <a:cs typeface="Calibri" panose="020F0502020204030204" pitchFamily="34" charset="0"/>
              </a:rPr>
              <a:t>v vašem podjetju?</a:t>
            </a:r>
            <a:endParaRPr lang="en-US" sz="1200" b="1" dirty="0">
              <a:solidFill>
                <a:srgbClr val="414041"/>
              </a:solidFill>
              <a:cs typeface="Calibri" panose="020F0502020204030204" pitchFamily="34" charset="0"/>
            </a:endParaRPr>
          </a:p>
        </p:txBody>
      </p:sp>
      <p:sp>
        <p:nvSpPr>
          <p:cNvPr id="20" name="Rectangle 89">
            <a:extLst>
              <a:ext uri="{FF2B5EF4-FFF2-40B4-BE49-F238E27FC236}">
                <a16:creationId xmlns:a16="http://schemas.microsoft.com/office/drawing/2014/main" id="{2FDCEF19-F29A-18DB-7918-4AF8F750B80C}"/>
              </a:ext>
            </a:extLst>
          </p:cNvPr>
          <p:cNvSpPr/>
          <p:nvPr/>
        </p:nvSpPr>
        <p:spPr>
          <a:xfrm>
            <a:off x="4254832" y="5166006"/>
            <a:ext cx="1637869" cy="3561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200" b="1" dirty="0">
                <a:solidFill>
                  <a:srgbClr val="414041"/>
                </a:solidFill>
                <a:cs typeface="Calibri" panose="020F0502020204030204" pitchFamily="34" charset="0"/>
              </a:rPr>
              <a:t>Ali bi se prijavili na prosto delovno mesto v vašem podjetju?</a:t>
            </a:r>
            <a:endParaRPr lang="en-US" sz="1200" b="1" dirty="0">
              <a:solidFill>
                <a:srgbClr val="414041"/>
              </a:solidFill>
              <a:cs typeface="Calibri" panose="020F0502020204030204" pitchFamily="34" charset="0"/>
            </a:endParaRPr>
          </a:p>
        </p:txBody>
      </p:sp>
      <p:sp>
        <p:nvSpPr>
          <p:cNvPr id="21" name="Rectangle 90">
            <a:extLst>
              <a:ext uri="{FF2B5EF4-FFF2-40B4-BE49-F238E27FC236}">
                <a16:creationId xmlns:a16="http://schemas.microsoft.com/office/drawing/2014/main" id="{DFBDC341-96C0-C37C-BCE9-3F418E6889E5}"/>
              </a:ext>
            </a:extLst>
          </p:cNvPr>
          <p:cNvSpPr/>
          <p:nvPr/>
        </p:nvSpPr>
        <p:spPr>
          <a:xfrm>
            <a:off x="6901660" y="2427210"/>
            <a:ext cx="1527689" cy="39178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70" b="1">
                <a:solidFill>
                  <a:prstClr val="white"/>
                </a:solidFill>
                <a:cs typeface="Calibri" panose="020F0502020204030204" pitchFamily="34" charset="0"/>
              </a:rPr>
              <a:t>Delež</a:t>
            </a:r>
          </a:p>
          <a:p>
            <a:pPr algn="ctr"/>
            <a:r>
              <a:rPr lang="en-US" sz="1270" b="1">
                <a:solidFill>
                  <a:prstClr val="white"/>
                </a:solidFill>
                <a:cs typeface="Calibri" panose="020F0502020204030204" pitchFamily="34" charset="0"/>
              </a:rPr>
              <a:t>poznavanja</a:t>
            </a:r>
            <a:endParaRPr lang="en-US" sz="127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2" name="Rectangle 92">
            <a:extLst>
              <a:ext uri="{FF2B5EF4-FFF2-40B4-BE49-F238E27FC236}">
                <a16:creationId xmlns:a16="http://schemas.microsoft.com/office/drawing/2014/main" id="{058A178E-C449-CBB4-1F2F-1E1F34FE437D}"/>
              </a:ext>
            </a:extLst>
          </p:cNvPr>
          <p:cNvSpPr/>
          <p:nvPr/>
        </p:nvSpPr>
        <p:spPr>
          <a:xfrm>
            <a:off x="6731470" y="5116785"/>
            <a:ext cx="1868063" cy="39178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70" b="1">
                <a:solidFill>
                  <a:prstClr val="white"/>
                </a:solidFill>
                <a:cs typeface="Calibri" panose="020F0502020204030204" pitchFamily="34" charset="0"/>
              </a:rPr>
              <a:t>Potencialne prijave</a:t>
            </a:r>
            <a:endParaRPr lang="en-US" sz="127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91">
            <a:extLst>
              <a:ext uri="{FF2B5EF4-FFF2-40B4-BE49-F238E27FC236}">
                <a16:creationId xmlns:a16="http://schemas.microsoft.com/office/drawing/2014/main" id="{05D33C80-8616-DD1C-DF93-F05CE2AB307F}"/>
              </a:ext>
            </a:extLst>
          </p:cNvPr>
          <p:cNvSpPr/>
          <p:nvPr/>
        </p:nvSpPr>
        <p:spPr>
          <a:xfrm>
            <a:off x="6901660" y="3326607"/>
            <a:ext cx="1527689" cy="39178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70" b="1">
                <a:solidFill>
                  <a:prstClr val="white"/>
                </a:solidFill>
                <a:cs typeface="Calibri" panose="020F0502020204030204" pitchFamily="34" charset="0"/>
              </a:rPr>
              <a:t>Potencialni delodajalec</a:t>
            </a:r>
            <a:endParaRPr lang="en-US" sz="127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E512210E-3DBA-0D99-1B93-22902EA22FC3}"/>
              </a:ext>
            </a:extLst>
          </p:cNvPr>
          <p:cNvSpPr/>
          <p:nvPr/>
        </p:nvSpPr>
        <p:spPr>
          <a:xfrm>
            <a:off x="6901660" y="4218690"/>
            <a:ext cx="1527689" cy="39178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70" b="1">
                <a:solidFill>
                  <a:prstClr val="white"/>
                </a:solidFill>
                <a:cs typeface="Calibri" panose="020F0502020204030204" pitchFamily="34" charset="0"/>
              </a:rPr>
              <a:t>Ugledni delodajalec</a:t>
            </a:r>
            <a:endParaRPr lang="en-US" sz="127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82EB64A6-75A8-CD14-1375-BD077C9CF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985" y="1521156"/>
            <a:ext cx="2592834" cy="31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8291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51" i="0" kern="0" cap="all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Naše meritve</a:t>
            </a:r>
            <a:endParaRPr lang="en-GB" sz="1451" i="0" kern="0" cap="all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24B062-5007-EA5F-91E6-98EA79DE8978}"/>
              </a:ext>
            </a:extLst>
          </p:cNvPr>
          <p:cNvSpPr/>
          <p:nvPr/>
        </p:nvSpPr>
        <p:spPr>
          <a:xfrm rot="2700000">
            <a:off x="7573064" y="2031604"/>
            <a:ext cx="227483" cy="2274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45" dirty="0">
              <a:solidFill>
                <a:srgbClr val="41404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A127C84-971D-5B36-D48D-57DD6F3F32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7" y="1549323"/>
            <a:ext cx="4448367" cy="439765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C129A57-9CD0-0ECD-1214-FE95F848585C}"/>
              </a:ext>
            </a:extLst>
          </p:cNvPr>
          <p:cNvSpPr txBox="1"/>
          <p:nvPr/>
        </p:nvSpPr>
        <p:spPr>
          <a:xfrm>
            <a:off x="1863585" y="2584310"/>
            <a:ext cx="112082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400">
                <a:solidFill>
                  <a:schemeClr val="bg1"/>
                </a:solidFill>
                <a:cs typeface="Calibri" panose="020F0502020204030204" pitchFamily="34" charset="0"/>
              </a:rPr>
              <a:t>Poznavanje</a:t>
            </a:r>
            <a:endParaRPr lang="en-GB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33B3F9-C6C5-2885-24CE-FEFEE3C62BE8}"/>
              </a:ext>
            </a:extLst>
          </p:cNvPr>
          <p:cNvSpPr txBox="1"/>
          <p:nvPr/>
        </p:nvSpPr>
        <p:spPr>
          <a:xfrm>
            <a:off x="1823289" y="3438894"/>
            <a:ext cx="118013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400">
                <a:solidFill>
                  <a:schemeClr val="bg1"/>
                </a:solidFill>
                <a:cs typeface="Calibri" panose="020F0502020204030204" pitchFamily="34" charset="0"/>
              </a:rPr>
              <a:t>Upoštevanje</a:t>
            </a:r>
            <a:endParaRPr lang="en-GB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DE41D8-A4FD-60E9-2160-9626A8E56349}"/>
              </a:ext>
            </a:extLst>
          </p:cNvPr>
          <p:cNvSpPr txBox="1"/>
          <p:nvPr/>
        </p:nvSpPr>
        <p:spPr>
          <a:xfrm>
            <a:off x="2076351" y="4282002"/>
            <a:ext cx="65274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400">
                <a:solidFill>
                  <a:schemeClr val="bg1"/>
                </a:solidFill>
                <a:cs typeface="Calibri" panose="020F0502020204030204" pitchFamily="34" charset="0"/>
              </a:rPr>
              <a:t>Ugled</a:t>
            </a:r>
            <a:endParaRPr lang="en-GB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EDE0ED-4993-35C5-13A3-32A444279F0F}"/>
              </a:ext>
            </a:extLst>
          </p:cNvPr>
          <p:cNvSpPr txBox="1"/>
          <p:nvPr/>
        </p:nvSpPr>
        <p:spPr>
          <a:xfrm>
            <a:off x="1754330" y="5139582"/>
            <a:ext cx="137890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100" dirty="0" err="1">
                <a:solidFill>
                  <a:schemeClr val="bg1"/>
                </a:solidFill>
                <a:cs typeface="Calibri" panose="020F0502020204030204" pitchFamily="34" charset="0"/>
              </a:rPr>
              <a:t>Potencialne</a:t>
            </a:r>
            <a:r>
              <a:rPr lang="en-GB" sz="11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cs typeface="Calibri" panose="020F0502020204030204" pitchFamily="34" charset="0"/>
              </a:rPr>
              <a:t>prijave</a:t>
            </a:r>
            <a:endParaRPr lang="en-GB" sz="11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7F7F7C-8114-022B-32F7-1C1F0E3E9FB8}"/>
              </a:ext>
            </a:extLst>
          </p:cNvPr>
          <p:cNvSpPr/>
          <p:nvPr/>
        </p:nvSpPr>
        <p:spPr>
          <a:xfrm>
            <a:off x="9265008" y="3310638"/>
            <a:ext cx="2556032" cy="22293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 err="1">
                <a:solidFill>
                  <a:schemeClr val="tx1"/>
                </a:solidFill>
              </a:rPr>
              <a:t>Vaša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uvrstitev</a:t>
            </a:r>
            <a:r>
              <a:rPr lang="en-GB" sz="1200" dirty="0">
                <a:solidFill>
                  <a:schemeClr val="tx1"/>
                </a:solidFill>
              </a:rPr>
              <a:t> je </a:t>
            </a:r>
            <a:r>
              <a:rPr lang="en-GB" sz="1200" dirty="0" err="1">
                <a:solidFill>
                  <a:schemeClr val="tx1"/>
                </a:solidFill>
              </a:rPr>
              <a:t>dolocena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na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sl-SI" sz="1200" dirty="0">
                <a:solidFill>
                  <a:schemeClr val="tx1"/>
                </a:solidFill>
              </a:rPr>
              <a:t>   p</a:t>
            </a:r>
            <a:r>
              <a:rPr lang="en-GB" sz="1200" dirty="0" err="1">
                <a:solidFill>
                  <a:schemeClr val="tx1"/>
                </a:solidFill>
              </a:rPr>
              <a:t>odlagi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vseh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delodajalcev</a:t>
            </a:r>
            <a:r>
              <a:rPr lang="en-GB" sz="1200" dirty="0">
                <a:solidFill>
                  <a:schemeClr val="tx1"/>
                </a:solidFill>
              </a:rPr>
              <a:t>, ki so </a:t>
            </a:r>
            <a:r>
              <a:rPr lang="en-GB" sz="1200" dirty="0" err="1">
                <a:solidFill>
                  <a:schemeClr val="tx1"/>
                </a:solidFill>
              </a:rPr>
              <a:t>bili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vsaj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enkrat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uvršceni</a:t>
            </a:r>
            <a:r>
              <a:rPr lang="en-GB" sz="1200" dirty="0">
                <a:solidFill>
                  <a:schemeClr val="tx1"/>
                </a:solidFill>
              </a:rPr>
              <a:t> v </a:t>
            </a:r>
            <a:r>
              <a:rPr lang="en-GB" sz="1200" dirty="0" err="1">
                <a:solidFill>
                  <a:schemeClr val="tx1"/>
                </a:solidFill>
              </a:rPr>
              <a:t>izbor</a:t>
            </a:r>
            <a:r>
              <a:rPr lang="en-GB" sz="1200" dirty="0">
                <a:solidFill>
                  <a:schemeClr val="tx1"/>
                </a:solidFill>
              </a:rPr>
              <a:t> Uglednih </a:t>
            </a:r>
            <a:r>
              <a:rPr lang="en-GB" sz="1200" dirty="0" err="1">
                <a:solidFill>
                  <a:schemeClr val="tx1"/>
                </a:solidFill>
              </a:rPr>
              <a:t>delodajalcev</a:t>
            </a:r>
            <a:r>
              <a:rPr lang="en-GB" sz="1200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 err="1">
                <a:solidFill>
                  <a:schemeClr val="tx1"/>
                </a:solidFill>
              </a:rPr>
              <a:t>Vec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delodajalcev</a:t>
            </a:r>
            <a:r>
              <a:rPr lang="en-GB" sz="1200" dirty="0">
                <a:solidFill>
                  <a:schemeClr val="tx1"/>
                </a:solidFill>
              </a:rPr>
              <a:t> je </a:t>
            </a:r>
            <a:r>
              <a:rPr lang="en-GB" sz="1200" dirty="0" err="1">
                <a:solidFill>
                  <a:schemeClr val="tx1"/>
                </a:solidFill>
              </a:rPr>
              <a:t>uvršcenih</a:t>
            </a:r>
            <a:r>
              <a:rPr lang="en-GB" sz="1200" dirty="0">
                <a:solidFill>
                  <a:schemeClr val="tx1"/>
                </a:solidFill>
              </a:rPr>
              <a:t> v </a:t>
            </a:r>
            <a:r>
              <a:rPr lang="en-GB" sz="1200" dirty="0" err="1">
                <a:solidFill>
                  <a:schemeClr val="tx1"/>
                </a:solidFill>
              </a:rPr>
              <a:t>izbor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potencialnih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delodajalcev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kot</a:t>
            </a:r>
            <a:r>
              <a:rPr lang="en-GB" sz="1200" dirty="0">
                <a:solidFill>
                  <a:schemeClr val="tx1"/>
                </a:solidFill>
              </a:rPr>
              <a:t> v </a:t>
            </a:r>
            <a:r>
              <a:rPr lang="en-GB" sz="1200" dirty="0" err="1">
                <a:solidFill>
                  <a:schemeClr val="tx1"/>
                </a:solidFill>
              </a:rPr>
              <a:t>zakljucno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fazo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3912C94-080F-CF42-CB76-1D6CB5872217}"/>
              </a:ext>
            </a:extLst>
          </p:cNvPr>
          <p:cNvSpPr/>
          <p:nvPr/>
        </p:nvSpPr>
        <p:spPr>
          <a:xfrm rot="16200000">
            <a:off x="8368001" y="4215068"/>
            <a:ext cx="1663987" cy="435897"/>
          </a:xfrm>
          <a:prstGeom prst="triangle">
            <a:avLst>
              <a:gd name="adj" fmla="val 5175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DF5FA0-5F52-2552-327D-85CD1F91E5F3}"/>
              </a:ext>
            </a:extLst>
          </p:cNvPr>
          <p:cNvSpPr/>
          <p:nvPr/>
        </p:nvSpPr>
        <p:spPr>
          <a:xfrm>
            <a:off x="9253336" y="2060021"/>
            <a:ext cx="2592835" cy="10312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To je </a:t>
            </a:r>
            <a:r>
              <a:rPr lang="en-GB" sz="1200" dirty="0" err="1">
                <a:solidFill>
                  <a:schemeClr val="tx1"/>
                </a:solidFill>
              </a:rPr>
              <a:t>delež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vseh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strokovnjakov</a:t>
            </a:r>
            <a:r>
              <a:rPr lang="en-GB" sz="1200" dirty="0">
                <a:solidFill>
                  <a:schemeClr val="tx1"/>
                </a:solidFill>
              </a:rPr>
              <a:t> v </a:t>
            </a:r>
            <a:r>
              <a:rPr lang="en-GB" sz="1200" dirty="0" err="1">
                <a:solidFill>
                  <a:schemeClr val="tx1"/>
                </a:solidFill>
              </a:rPr>
              <a:t>vaši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ciljni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skupini</a:t>
            </a:r>
            <a:r>
              <a:rPr lang="en-GB" sz="1200" dirty="0">
                <a:solidFill>
                  <a:schemeClr val="tx1"/>
                </a:solidFill>
              </a:rPr>
              <a:t>, ki </a:t>
            </a:r>
            <a:r>
              <a:rPr lang="en-GB" sz="1200" dirty="0" err="1">
                <a:solidFill>
                  <a:schemeClr val="tx1"/>
                </a:solidFill>
              </a:rPr>
              <a:t>poznajo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vaše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podjetje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kot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delodajalca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0091A916-E7FF-B534-008D-31CD2AB68007}"/>
              </a:ext>
            </a:extLst>
          </p:cNvPr>
          <p:cNvSpPr/>
          <p:nvPr/>
        </p:nvSpPr>
        <p:spPr>
          <a:xfrm rot="16200000">
            <a:off x="8888581" y="2512888"/>
            <a:ext cx="541977" cy="210877"/>
          </a:xfrm>
          <a:prstGeom prst="triangle">
            <a:avLst>
              <a:gd name="adj" fmla="val 5175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65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87830FC-B8B2-3038-11F7-990AE912A833}"/>
              </a:ext>
            </a:extLst>
          </p:cNvPr>
          <p:cNvSpPr/>
          <p:nvPr/>
        </p:nvSpPr>
        <p:spPr>
          <a:xfrm>
            <a:off x="287337" y="1139825"/>
            <a:ext cx="11642196" cy="5464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7E736-EF9D-09DD-BD65-E66962F40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0B34AD-3022-CC55-22D8-A7EEB7FB555F}"/>
              </a:ext>
            </a:extLst>
          </p:cNvPr>
          <p:cNvGrpSpPr/>
          <p:nvPr/>
        </p:nvGrpSpPr>
        <p:grpSpPr>
          <a:xfrm>
            <a:off x="6810720" y="2307623"/>
            <a:ext cx="1268669" cy="452476"/>
            <a:chOff x="6810720" y="2307623"/>
            <a:chExt cx="1268669" cy="452476"/>
          </a:xfrm>
        </p:grpSpPr>
        <p:sp>
          <p:nvSpPr>
            <p:cNvPr id="5" name="V-form 79">
              <a:extLst>
                <a:ext uri="{FF2B5EF4-FFF2-40B4-BE49-F238E27FC236}">
                  <a16:creationId xmlns:a16="http://schemas.microsoft.com/office/drawing/2014/main" id="{C5F50179-4102-1A44-D07E-585EF0F8AC55}"/>
                </a:ext>
              </a:extLst>
            </p:cNvPr>
            <p:cNvSpPr/>
            <p:nvPr/>
          </p:nvSpPr>
          <p:spPr>
            <a:xfrm>
              <a:off x="6810720" y="2307623"/>
              <a:ext cx="1028921" cy="45247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45" dirty="0">
                <a:solidFill>
                  <a:srgbClr val="414041"/>
                </a:solidFill>
              </a:endParaRPr>
            </a:p>
          </p:txBody>
        </p:sp>
        <p:sp>
          <p:nvSpPr>
            <p:cNvPr id="6" name="Rektangel 18">
              <a:extLst>
                <a:ext uri="{FF2B5EF4-FFF2-40B4-BE49-F238E27FC236}">
                  <a16:creationId xmlns:a16="http://schemas.microsoft.com/office/drawing/2014/main" id="{8DE81485-59A9-E298-87FA-C0906C618FF2}"/>
                </a:ext>
              </a:extLst>
            </p:cNvPr>
            <p:cNvSpPr/>
            <p:nvPr/>
          </p:nvSpPr>
          <p:spPr>
            <a:xfrm>
              <a:off x="7050463" y="2307623"/>
              <a:ext cx="1028926" cy="4524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45" dirty="0">
                <a:solidFill>
                  <a:srgbClr val="414041"/>
                </a:solidFill>
              </a:endParaRPr>
            </a:p>
          </p:txBody>
        </p:sp>
      </p:grpSp>
      <p:sp>
        <p:nvSpPr>
          <p:cNvPr id="14" name="V-form 13">
            <a:extLst>
              <a:ext uri="{FF2B5EF4-FFF2-40B4-BE49-F238E27FC236}">
                <a16:creationId xmlns:a16="http://schemas.microsoft.com/office/drawing/2014/main" id="{640DD323-7AFE-49EF-6DF9-96D4F5E8AAC7}"/>
              </a:ext>
            </a:extLst>
          </p:cNvPr>
          <p:cNvSpPr/>
          <p:nvPr/>
        </p:nvSpPr>
        <p:spPr>
          <a:xfrm>
            <a:off x="3116559" y="2307623"/>
            <a:ext cx="3783042" cy="452476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45" dirty="0">
              <a:solidFill>
                <a:srgbClr val="414041"/>
              </a:solidFill>
            </a:endParaRPr>
          </a:p>
        </p:txBody>
      </p:sp>
      <p:sp>
        <p:nvSpPr>
          <p:cNvPr id="15" name="V-form 13">
            <a:extLst>
              <a:ext uri="{FF2B5EF4-FFF2-40B4-BE49-F238E27FC236}">
                <a16:creationId xmlns:a16="http://schemas.microsoft.com/office/drawing/2014/main" id="{8756284E-70E4-088C-B885-CF40F732935A}"/>
              </a:ext>
            </a:extLst>
          </p:cNvPr>
          <p:cNvSpPr/>
          <p:nvPr/>
        </p:nvSpPr>
        <p:spPr>
          <a:xfrm>
            <a:off x="2493000" y="3200195"/>
            <a:ext cx="4406601" cy="452475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45" dirty="0">
              <a:solidFill>
                <a:srgbClr val="414041"/>
              </a:solidFill>
            </a:endParaRPr>
          </a:p>
        </p:txBody>
      </p:sp>
      <p:sp>
        <p:nvSpPr>
          <p:cNvPr id="16" name="V-form 13">
            <a:extLst>
              <a:ext uri="{FF2B5EF4-FFF2-40B4-BE49-F238E27FC236}">
                <a16:creationId xmlns:a16="http://schemas.microsoft.com/office/drawing/2014/main" id="{A07D4081-8EBC-1831-5D5A-C37852E07A75}"/>
              </a:ext>
            </a:extLst>
          </p:cNvPr>
          <p:cNvSpPr/>
          <p:nvPr/>
        </p:nvSpPr>
        <p:spPr>
          <a:xfrm>
            <a:off x="3231008" y="4092765"/>
            <a:ext cx="3684905" cy="452475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45" dirty="0">
              <a:solidFill>
                <a:srgbClr val="414041"/>
              </a:solidFill>
            </a:endParaRPr>
          </a:p>
        </p:txBody>
      </p:sp>
      <p:sp>
        <p:nvSpPr>
          <p:cNvPr id="17" name="V-form 13">
            <a:extLst>
              <a:ext uri="{FF2B5EF4-FFF2-40B4-BE49-F238E27FC236}">
                <a16:creationId xmlns:a16="http://schemas.microsoft.com/office/drawing/2014/main" id="{875D0FA9-AFA9-9944-E000-7646F06B54EC}"/>
              </a:ext>
            </a:extLst>
          </p:cNvPr>
          <p:cNvSpPr/>
          <p:nvPr/>
        </p:nvSpPr>
        <p:spPr>
          <a:xfrm>
            <a:off x="3370232" y="4985336"/>
            <a:ext cx="3565525" cy="452475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45" dirty="0">
              <a:solidFill>
                <a:srgbClr val="414041"/>
              </a:solidFill>
            </a:endParaRPr>
          </a:p>
        </p:txBody>
      </p:sp>
      <p:sp>
        <p:nvSpPr>
          <p:cNvPr id="18" name="Rectangle 90">
            <a:extLst>
              <a:ext uri="{FF2B5EF4-FFF2-40B4-BE49-F238E27FC236}">
                <a16:creationId xmlns:a16="http://schemas.microsoft.com/office/drawing/2014/main" id="{57556420-D1F6-FC58-A2A1-AC9DABCD28A2}"/>
              </a:ext>
            </a:extLst>
          </p:cNvPr>
          <p:cNvSpPr/>
          <p:nvPr/>
        </p:nvSpPr>
        <p:spPr>
          <a:xfrm>
            <a:off x="5287885" y="2352351"/>
            <a:ext cx="1390953" cy="35671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88" b="1">
                <a:solidFill>
                  <a:srgbClr val="414041"/>
                </a:solidFill>
                <a:cs typeface="Calibri" panose="020F0502020204030204" pitchFamily="34" charset="0"/>
              </a:rPr>
              <a:t>Delež</a:t>
            </a:r>
          </a:p>
          <a:p>
            <a:pPr algn="ctr"/>
            <a:r>
              <a:rPr lang="en-US" sz="1088" b="1">
                <a:solidFill>
                  <a:srgbClr val="414041"/>
                </a:solidFill>
                <a:cs typeface="Calibri" panose="020F0502020204030204" pitchFamily="34" charset="0"/>
              </a:rPr>
              <a:t>poznavanja</a:t>
            </a:r>
            <a:endParaRPr lang="en-US" sz="1088" b="1" baseline="30000" dirty="0">
              <a:solidFill>
                <a:srgbClr val="414041"/>
              </a:solidFill>
              <a:cs typeface="Calibri" panose="020F0502020204030204" pitchFamily="34" charset="0"/>
            </a:endParaRPr>
          </a:p>
        </p:txBody>
      </p:sp>
      <p:sp>
        <p:nvSpPr>
          <p:cNvPr id="19" name="Rectangle 91">
            <a:extLst>
              <a:ext uri="{FF2B5EF4-FFF2-40B4-BE49-F238E27FC236}">
                <a16:creationId xmlns:a16="http://schemas.microsoft.com/office/drawing/2014/main" id="{9DA0EF0C-06D7-1BD0-5BAF-5A81A5D374A9}"/>
              </a:ext>
            </a:extLst>
          </p:cNvPr>
          <p:cNvSpPr/>
          <p:nvPr/>
        </p:nvSpPr>
        <p:spPr>
          <a:xfrm>
            <a:off x="5287885" y="3250934"/>
            <a:ext cx="1390953" cy="35671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88" b="1">
                <a:solidFill>
                  <a:srgbClr val="414041"/>
                </a:solidFill>
                <a:cs typeface="Calibri" panose="020F0502020204030204" pitchFamily="34" charset="0"/>
              </a:rPr>
              <a:t>Potencialni delodajalec</a:t>
            </a:r>
            <a:endParaRPr lang="en-US" sz="1088" b="1" dirty="0">
              <a:solidFill>
                <a:srgbClr val="414041"/>
              </a:solidFill>
              <a:cs typeface="Calibri" panose="020F0502020204030204" pitchFamily="34" charset="0"/>
            </a:endParaRPr>
          </a:p>
        </p:txBody>
      </p:sp>
      <p:sp>
        <p:nvSpPr>
          <p:cNvPr id="20" name="Rectangle 82">
            <a:extLst>
              <a:ext uri="{FF2B5EF4-FFF2-40B4-BE49-F238E27FC236}">
                <a16:creationId xmlns:a16="http://schemas.microsoft.com/office/drawing/2014/main" id="{EFA2A717-9F8A-88AE-E977-5E3B72A2D5C6}"/>
              </a:ext>
            </a:extLst>
          </p:cNvPr>
          <p:cNvSpPr/>
          <p:nvPr/>
        </p:nvSpPr>
        <p:spPr>
          <a:xfrm>
            <a:off x="5287885" y="4134313"/>
            <a:ext cx="1390953" cy="35671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88" b="1">
                <a:solidFill>
                  <a:srgbClr val="414041"/>
                </a:solidFill>
                <a:cs typeface="Calibri" panose="020F0502020204030204" pitchFamily="34" charset="0"/>
              </a:rPr>
              <a:t>Ugledni delodajalec</a:t>
            </a:r>
            <a:endParaRPr lang="en-US" sz="1088" b="1" dirty="0">
              <a:solidFill>
                <a:srgbClr val="414041"/>
              </a:solidFill>
              <a:cs typeface="Calibri" panose="020F0502020204030204" pitchFamily="34" charset="0"/>
            </a:endParaRPr>
          </a:p>
        </p:txBody>
      </p:sp>
      <p:sp>
        <p:nvSpPr>
          <p:cNvPr id="21" name="Rectangle 92">
            <a:extLst>
              <a:ext uri="{FF2B5EF4-FFF2-40B4-BE49-F238E27FC236}">
                <a16:creationId xmlns:a16="http://schemas.microsoft.com/office/drawing/2014/main" id="{686B804B-607C-6AD1-9158-B603F078B03F}"/>
              </a:ext>
            </a:extLst>
          </p:cNvPr>
          <p:cNvSpPr/>
          <p:nvPr/>
        </p:nvSpPr>
        <p:spPr>
          <a:xfrm>
            <a:off x="5210243" y="5039887"/>
            <a:ext cx="1546237" cy="35671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88" b="1">
                <a:solidFill>
                  <a:srgbClr val="414041"/>
                </a:solidFill>
                <a:cs typeface="Calibri" panose="020F0502020204030204" pitchFamily="34" charset="0"/>
              </a:rPr>
              <a:t>Potencialne prijave</a:t>
            </a:r>
            <a:endParaRPr lang="en-US" sz="1088" b="1" dirty="0">
              <a:solidFill>
                <a:srgbClr val="414041"/>
              </a:solidFill>
              <a:cs typeface="Calibri" panose="020F0502020204030204" pitchFamily="34" charset="0"/>
            </a:endParaRP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678EFF51-37E3-49DA-1EE3-44CBE0B3748E}"/>
              </a:ext>
            </a:extLst>
          </p:cNvPr>
          <p:cNvSpPr/>
          <p:nvPr/>
        </p:nvSpPr>
        <p:spPr>
          <a:xfrm>
            <a:off x="2846229" y="5187703"/>
            <a:ext cx="1514304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178">
              <a:defRPr/>
            </a:pPr>
            <a:r>
              <a:rPr lang="en-US" sz="1270" kern="0" cap="all">
                <a:solidFill>
                  <a:prstClr val="white"/>
                </a:solidFill>
                <a:cs typeface="Calibri" panose="020F0502020204030204" pitchFamily="34" charset="0"/>
              </a:rPr>
              <a:t>POTENCIALNE PRIJAVE</a:t>
            </a:r>
          </a:p>
          <a:p>
            <a:pPr defTabSz="829178">
              <a:defRPr/>
            </a:pPr>
            <a:endParaRPr lang="en-US" sz="1270" kern="0" cap="all" dirty="0">
              <a:solidFill>
                <a:srgbClr val="41404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A8D685D3-550E-67F8-7432-D9BA24BF94D9}"/>
              </a:ext>
            </a:extLst>
          </p:cNvPr>
          <p:cNvSpPr/>
          <p:nvPr/>
        </p:nvSpPr>
        <p:spPr>
          <a:xfrm>
            <a:off x="1705563" y="2558760"/>
            <a:ext cx="3963022" cy="53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178">
              <a:defRPr/>
            </a:pPr>
            <a:r>
              <a:rPr lang="en-US" sz="1451" kern="0" cap="all">
                <a:solidFill>
                  <a:prstClr val="white"/>
                </a:solidFill>
                <a:cs typeface="Calibri" panose="020F0502020204030204" pitchFamily="34" charset="0"/>
              </a:rPr>
              <a:t>Poznavanje</a:t>
            </a:r>
          </a:p>
          <a:p>
            <a:pPr defTabSz="829178">
              <a:defRPr/>
            </a:pPr>
            <a:endParaRPr lang="en-US" sz="1451" kern="0" cap="all" dirty="0">
              <a:solidFill>
                <a:srgbClr val="414041"/>
              </a:solidFill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F2BF42-2448-F670-8CAE-E0E62105EC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09" y="1518522"/>
            <a:ext cx="4448367" cy="43976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D0653F3-5902-1A40-7AC8-4325F0132552}"/>
              </a:ext>
            </a:extLst>
          </p:cNvPr>
          <p:cNvSpPr txBox="1"/>
          <p:nvPr/>
        </p:nvSpPr>
        <p:spPr>
          <a:xfrm>
            <a:off x="2997060" y="2464759"/>
            <a:ext cx="112082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400">
                <a:solidFill>
                  <a:schemeClr val="bg1"/>
                </a:solidFill>
                <a:cs typeface="Calibri" panose="020F0502020204030204" pitchFamily="34" charset="0"/>
              </a:rPr>
              <a:t>Poznavanje</a:t>
            </a:r>
            <a:endParaRPr lang="en-GB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105F36-196E-E025-EC75-69FEF1B3B817}"/>
              </a:ext>
            </a:extLst>
          </p:cNvPr>
          <p:cNvSpPr txBox="1"/>
          <p:nvPr/>
        </p:nvSpPr>
        <p:spPr>
          <a:xfrm>
            <a:off x="2956764" y="3319343"/>
            <a:ext cx="118013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400">
                <a:solidFill>
                  <a:schemeClr val="bg1"/>
                </a:solidFill>
                <a:cs typeface="Calibri" panose="020F0502020204030204" pitchFamily="34" charset="0"/>
              </a:rPr>
              <a:t>Upoštevanje</a:t>
            </a:r>
            <a:endParaRPr lang="en-GB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DAA69-3E3E-1AC4-D857-A3F16DD24E86}"/>
              </a:ext>
            </a:extLst>
          </p:cNvPr>
          <p:cNvSpPr txBox="1"/>
          <p:nvPr/>
        </p:nvSpPr>
        <p:spPr>
          <a:xfrm>
            <a:off x="3209826" y="4162451"/>
            <a:ext cx="65274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400">
                <a:solidFill>
                  <a:schemeClr val="bg1"/>
                </a:solidFill>
                <a:cs typeface="Calibri" panose="020F0502020204030204" pitchFamily="34" charset="0"/>
              </a:rPr>
              <a:t>Ugled</a:t>
            </a:r>
            <a:endParaRPr lang="en-GB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F16CF6-5D1D-DA77-49EF-F74F2FABFDE8}"/>
              </a:ext>
            </a:extLst>
          </p:cNvPr>
          <p:cNvSpPr txBox="1"/>
          <p:nvPr/>
        </p:nvSpPr>
        <p:spPr>
          <a:xfrm>
            <a:off x="2887805" y="5020031"/>
            <a:ext cx="137890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100" dirty="0" err="1">
                <a:solidFill>
                  <a:schemeClr val="bg1"/>
                </a:solidFill>
                <a:cs typeface="Calibri" panose="020F0502020204030204" pitchFamily="34" charset="0"/>
              </a:rPr>
              <a:t>Potencialne</a:t>
            </a:r>
            <a:r>
              <a:rPr lang="en-GB" sz="11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cs typeface="Calibri" panose="020F0502020204030204" pitchFamily="34" charset="0"/>
              </a:rPr>
              <a:t>prijave</a:t>
            </a:r>
            <a:endParaRPr lang="en-GB" sz="11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3" name="Rectangle 28">
            <a:extLst>
              <a:ext uri="{FF2B5EF4-FFF2-40B4-BE49-F238E27FC236}">
                <a16:creationId xmlns:a16="http://schemas.microsoft.com/office/drawing/2014/main" id="{616CEFFF-14DC-C202-9198-FD80EF8841F7}"/>
              </a:ext>
            </a:extLst>
          </p:cNvPr>
          <p:cNvSpPr/>
          <p:nvPr/>
        </p:nvSpPr>
        <p:spPr>
          <a:xfrm>
            <a:off x="1764628" y="4737676"/>
            <a:ext cx="1514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178">
              <a:defRPr/>
            </a:pPr>
            <a:r>
              <a:rPr lang="en-US" sz="600" kern="0" cap="all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POTENCIALNE PRIJAVE</a:t>
            </a:r>
          </a:p>
          <a:p>
            <a:pPr defTabSz="829178">
              <a:defRPr/>
            </a:pPr>
            <a:endParaRPr lang="en-US" sz="600" kern="0" cap="all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Curved Right Arrow 61">
            <a:extLst>
              <a:ext uri="{FF2B5EF4-FFF2-40B4-BE49-F238E27FC236}">
                <a16:creationId xmlns:a16="http://schemas.microsoft.com/office/drawing/2014/main" id="{61BCD2AE-49EC-DF0B-8EE4-CF111AAC1FE4}"/>
              </a:ext>
            </a:extLst>
          </p:cNvPr>
          <p:cNvSpPr/>
          <p:nvPr/>
        </p:nvSpPr>
        <p:spPr>
          <a:xfrm>
            <a:off x="3290226" y="3596129"/>
            <a:ext cx="465327" cy="479735"/>
          </a:xfrm>
          <a:prstGeom prst="curved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45" dirty="0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Curved Right Arrow 65">
            <a:extLst>
              <a:ext uri="{FF2B5EF4-FFF2-40B4-BE49-F238E27FC236}">
                <a16:creationId xmlns:a16="http://schemas.microsoft.com/office/drawing/2014/main" id="{4209293A-2E9C-7933-755F-7EAC8F580B29}"/>
              </a:ext>
            </a:extLst>
          </p:cNvPr>
          <p:cNvSpPr/>
          <p:nvPr/>
        </p:nvSpPr>
        <p:spPr>
          <a:xfrm>
            <a:off x="3290627" y="2823565"/>
            <a:ext cx="465327" cy="479735"/>
          </a:xfrm>
          <a:prstGeom prst="curved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45" dirty="0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Curved Right Arrow 66">
            <a:extLst>
              <a:ext uri="{FF2B5EF4-FFF2-40B4-BE49-F238E27FC236}">
                <a16:creationId xmlns:a16="http://schemas.microsoft.com/office/drawing/2014/main" id="{057CD3A9-41E7-DF82-0489-3C4631B65A39}"/>
              </a:ext>
            </a:extLst>
          </p:cNvPr>
          <p:cNvSpPr/>
          <p:nvPr/>
        </p:nvSpPr>
        <p:spPr>
          <a:xfrm>
            <a:off x="3290627" y="4421075"/>
            <a:ext cx="465327" cy="479735"/>
          </a:xfrm>
          <a:prstGeom prst="curved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45" dirty="0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91232B-72DF-39C4-2BDE-7D6A71CC0886}"/>
              </a:ext>
            </a:extLst>
          </p:cNvPr>
          <p:cNvGrpSpPr/>
          <p:nvPr/>
        </p:nvGrpSpPr>
        <p:grpSpPr>
          <a:xfrm>
            <a:off x="6810720" y="3194002"/>
            <a:ext cx="1268669" cy="452476"/>
            <a:chOff x="6810720" y="2307623"/>
            <a:chExt cx="1268669" cy="452476"/>
          </a:xfrm>
        </p:grpSpPr>
        <p:sp>
          <p:nvSpPr>
            <p:cNvPr id="34" name="V-form 79">
              <a:extLst>
                <a:ext uri="{FF2B5EF4-FFF2-40B4-BE49-F238E27FC236}">
                  <a16:creationId xmlns:a16="http://schemas.microsoft.com/office/drawing/2014/main" id="{756A57D0-67C9-2BA8-D8B9-BE78E47CC1C9}"/>
                </a:ext>
              </a:extLst>
            </p:cNvPr>
            <p:cNvSpPr/>
            <p:nvPr/>
          </p:nvSpPr>
          <p:spPr>
            <a:xfrm>
              <a:off x="6810720" y="2307623"/>
              <a:ext cx="1028921" cy="45247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45" dirty="0">
                <a:solidFill>
                  <a:srgbClr val="414041"/>
                </a:solidFill>
              </a:endParaRPr>
            </a:p>
          </p:txBody>
        </p:sp>
        <p:sp>
          <p:nvSpPr>
            <p:cNvPr id="35" name="Rektangel 18">
              <a:extLst>
                <a:ext uri="{FF2B5EF4-FFF2-40B4-BE49-F238E27FC236}">
                  <a16:creationId xmlns:a16="http://schemas.microsoft.com/office/drawing/2014/main" id="{A5C55B17-B625-97FC-42AD-51371BB1E5E3}"/>
                </a:ext>
              </a:extLst>
            </p:cNvPr>
            <p:cNvSpPr/>
            <p:nvPr/>
          </p:nvSpPr>
          <p:spPr>
            <a:xfrm>
              <a:off x="7050463" y="2307623"/>
              <a:ext cx="1028926" cy="4524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45" dirty="0">
                <a:solidFill>
                  <a:srgbClr val="41404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45BC56-CB6D-CD20-AD19-822251E4EFA8}"/>
              </a:ext>
            </a:extLst>
          </p:cNvPr>
          <p:cNvGrpSpPr/>
          <p:nvPr/>
        </p:nvGrpSpPr>
        <p:grpSpPr>
          <a:xfrm>
            <a:off x="6788597" y="4094185"/>
            <a:ext cx="1268669" cy="452476"/>
            <a:chOff x="6810720" y="2307623"/>
            <a:chExt cx="1268669" cy="452476"/>
          </a:xfrm>
        </p:grpSpPr>
        <p:sp>
          <p:nvSpPr>
            <p:cNvPr id="48" name="V-form 79">
              <a:extLst>
                <a:ext uri="{FF2B5EF4-FFF2-40B4-BE49-F238E27FC236}">
                  <a16:creationId xmlns:a16="http://schemas.microsoft.com/office/drawing/2014/main" id="{12731263-D449-3628-1010-6FFA7873708A}"/>
                </a:ext>
              </a:extLst>
            </p:cNvPr>
            <p:cNvSpPr/>
            <p:nvPr/>
          </p:nvSpPr>
          <p:spPr>
            <a:xfrm>
              <a:off x="6810720" y="2307623"/>
              <a:ext cx="1028921" cy="45247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45" dirty="0">
                <a:solidFill>
                  <a:srgbClr val="414041"/>
                </a:solidFill>
              </a:endParaRPr>
            </a:p>
          </p:txBody>
        </p:sp>
        <p:sp>
          <p:nvSpPr>
            <p:cNvPr id="52" name="Rektangel 18">
              <a:extLst>
                <a:ext uri="{FF2B5EF4-FFF2-40B4-BE49-F238E27FC236}">
                  <a16:creationId xmlns:a16="http://schemas.microsoft.com/office/drawing/2014/main" id="{6B872FE2-CBEA-AE25-66E8-9AF1583EA424}"/>
                </a:ext>
              </a:extLst>
            </p:cNvPr>
            <p:cNvSpPr/>
            <p:nvPr/>
          </p:nvSpPr>
          <p:spPr>
            <a:xfrm>
              <a:off x="7050463" y="2307623"/>
              <a:ext cx="1028926" cy="4524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45" dirty="0">
                <a:solidFill>
                  <a:srgbClr val="41404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097CC7-177F-2A99-E5DA-38AC2C06B7D6}"/>
              </a:ext>
            </a:extLst>
          </p:cNvPr>
          <p:cNvGrpSpPr/>
          <p:nvPr/>
        </p:nvGrpSpPr>
        <p:grpSpPr>
          <a:xfrm>
            <a:off x="6810720" y="4961465"/>
            <a:ext cx="1268669" cy="452476"/>
            <a:chOff x="6810720" y="2307623"/>
            <a:chExt cx="1268669" cy="452476"/>
          </a:xfrm>
        </p:grpSpPr>
        <p:sp>
          <p:nvSpPr>
            <p:cNvPr id="55" name="V-form 79">
              <a:extLst>
                <a:ext uri="{FF2B5EF4-FFF2-40B4-BE49-F238E27FC236}">
                  <a16:creationId xmlns:a16="http://schemas.microsoft.com/office/drawing/2014/main" id="{9640F1A6-F264-8DAA-7A9C-2CE4C07F2F77}"/>
                </a:ext>
              </a:extLst>
            </p:cNvPr>
            <p:cNvSpPr/>
            <p:nvPr/>
          </p:nvSpPr>
          <p:spPr>
            <a:xfrm>
              <a:off x="6810720" y="2307623"/>
              <a:ext cx="1028921" cy="45247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45" dirty="0">
                <a:solidFill>
                  <a:srgbClr val="414041"/>
                </a:solidFill>
              </a:endParaRPr>
            </a:p>
          </p:txBody>
        </p:sp>
        <p:sp>
          <p:nvSpPr>
            <p:cNvPr id="56" name="Rektangel 18">
              <a:extLst>
                <a:ext uri="{FF2B5EF4-FFF2-40B4-BE49-F238E27FC236}">
                  <a16:creationId xmlns:a16="http://schemas.microsoft.com/office/drawing/2014/main" id="{9DDDB457-85F5-2B03-D925-8299AE247B12}"/>
                </a:ext>
              </a:extLst>
            </p:cNvPr>
            <p:cNvSpPr/>
            <p:nvPr/>
          </p:nvSpPr>
          <p:spPr>
            <a:xfrm>
              <a:off x="7050463" y="2307623"/>
              <a:ext cx="1028926" cy="4524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45" dirty="0">
                <a:solidFill>
                  <a:srgbClr val="41404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4E494F-EC23-5ACC-D6F1-202293B8F59B}"/>
              </a:ext>
            </a:extLst>
          </p:cNvPr>
          <p:cNvSpPr txBox="1"/>
          <p:nvPr/>
        </p:nvSpPr>
        <p:spPr>
          <a:xfrm>
            <a:off x="7049395" y="1850043"/>
            <a:ext cx="921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Vsi</a:t>
            </a:r>
            <a:r>
              <a:rPr lang="en-GB" sz="1100" dirty="0"/>
              <a:t> </a:t>
            </a:r>
            <a:r>
              <a:rPr lang="en-GB" sz="1100" dirty="0" err="1"/>
              <a:t>strokovnjaki</a:t>
            </a:r>
            <a:endParaRPr lang="en-SI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F102-FC31-82EF-DE52-D0BDC167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54"/>
            <a:ext cx="10515600" cy="721894"/>
          </a:xfrm>
        </p:spPr>
        <p:txBody>
          <a:bodyPr/>
          <a:lstStyle/>
          <a:p>
            <a:pPr algn="l">
              <a:defRPr sz="2500" b="1">
                <a:solidFill>
                  <a:srgbClr val="1B374A"/>
                </a:solidFill>
              </a:defRPr>
            </a:pPr>
            <a:r>
              <a:t>Vaša uspešnost v zaposlitvenem lijaku pri vseh strokovnjakih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23760" y="2404872"/>
            <a:ext cx="914400" cy="89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1" i="1"/>
            </a:pPr>
            <a:r>
              <a:t>97.8%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23760" y="3300984"/>
            <a:ext cx="914400" cy="89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1" i="1"/>
            </a:pPr>
            <a:r>
              <a:t>9.0%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223760" y="4197096"/>
            <a:ext cx="914400" cy="89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1" i="1"/>
            </a:pPr>
            <a:r>
              <a:t>34.9%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223760" y="5093208"/>
            <a:ext cx="914400" cy="89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1" i="1"/>
            </a:pPr>
            <a:r>
              <a:t>79.7%</a:t>
            </a:r>
          </a:p>
        </p:txBody>
      </p:sp>
    </p:spTree>
    <p:extLst>
      <p:ext uri="{BB962C8B-B14F-4D97-AF65-F5344CB8AC3E}">
        <p14:creationId xmlns:p14="http://schemas.microsoft.com/office/powerpoint/2010/main" val="1182029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94C126E-597C-6C44-BBEB-A9502133BE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32A03-BFA2-75E4-AFA1-0739E402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D1A84F"/>
                </a:solidFill>
              </a:rPr>
              <a:t>Kazalo</a:t>
            </a:r>
            <a:endParaRPr lang="en-GB" dirty="0">
              <a:solidFill>
                <a:srgbClr val="D1A84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31372-0496-E915-CB07-6A2EA33E8902}"/>
              </a:ext>
            </a:extLst>
          </p:cNvPr>
          <p:cNvSpPr txBox="1"/>
          <p:nvPr/>
        </p:nvSpPr>
        <p:spPr>
          <a:xfrm>
            <a:off x="931332" y="2586538"/>
            <a:ext cx="4218025" cy="255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PROFIL KANDIDATOV IN PREFERENC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FontTx/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ZADOVOLJSTVO ZAPOSLENIH V PODJETJU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ZADRŽEVANJE IN MOBILNOST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PRIVLAČNOST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ZAPOSLITVENI LIJAK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rgbClr val="D1A84F"/>
                </a:solidFill>
              </a:rPr>
              <a:t>IZGUBA KADRA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PERCEPCIJA ZNAMKE DELODAJALCA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KOMUNIKACIJA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POVZETEK</a:t>
            </a:r>
          </a:p>
        </p:txBody>
      </p:sp>
    </p:spTree>
    <p:extLst>
      <p:ext uri="{BB962C8B-B14F-4D97-AF65-F5344CB8AC3E}">
        <p14:creationId xmlns:p14="http://schemas.microsoft.com/office/powerpoint/2010/main" val="3377507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6378-3834-7BB5-2D5D-4109557F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Pregled izgubljenih talentov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FEC57-98C3-E8AF-42FA-1724EEEE35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457A644-8638-B07E-B1E5-31A46CFFCD0D}"/>
              </a:ext>
            </a:extLst>
          </p:cNvPr>
          <p:cNvSpPr/>
          <p:nvPr/>
        </p:nvSpPr>
        <p:spPr>
          <a:xfrm>
            <a:off x="1016009" y="2275323"/>
            <a:ext cx="2964226" cy="2926384"/>
          </a:xfrm>
          <a:prstGeom prst="flowChartConnector">
            <a:avLst/>
          </a:prstGeom>
          <a:solidFill>
            <a:srgbClr val="4140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F50D9E73-5931-5A9B-3B53-24747FD090A6}"/>
              </a:ext>
            </a:extLst>
          </p:cNvPr>
          <p:cNvSpPr/>
          <p:nvPr/>
        </p:nvSpPr>
        <p:spPr>
          <a:xfrm>
            <a:off x="1577358" y="3439170"/>
            <a:ext cx="1813924" cy="1750144"/>
          </a:xfrm>
          <a:prstGeom prst="flowChartConnector">
            <a:avLst/>
          </a:prstGeom>
          <a:solidFill>
            <a:srgbClr val="B04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75CFC15-A88F-CD1D-EDE9-068169BAF7AA}"/>
              </a:ext>
            </a:extLst>
          </p:cNvPr>
          <p:cNvSpPr/>
          <p:nvPr/>
        </p:nvSpPr>
        <p:spPr>
          <a:xfrm>
            <a:off x="1998460" y="4305205"/>
            <a:ext cx="905803" cy="879246"/>
          </a:xfrm>
          <a:prstGeom prst="flowChartConnector">
            <a:avLst/>
          </a:prstGeom>
          <a:solidFill>
            <a:srgbClr val="6D7276"/>
          </a:solidFill>
          <a:ln>
            <a:solidFill>
              <a:srgbClr val="6D72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2FD2137-BD6F-AD51-377D-BAF330D10AB0}"/>
              </a:ext>
            </a:extLst>
          </p:cNvPr>
          <p:cNvSpPr/>
          <p:nvPr/>
        </p:nvSpPr>
        <p:spPr>
          <a:xfrm>
            <a:off x="2280066" y="4859479"/>
            <a:ext cx="338638" cy="315370"/>
          </a:xfrm>
          <a:prstGeom prst="flowChartConnector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ktangel 49">
            <a:extLst>
              <a:ext uri="{FF2B5EF4-FFF2-40B4-BE49-F238E27FC236}">
                <a16:creationId xmlns:a16="http://schemas.microsoft.com/office/drawing/2014/main" id="{221CFA69-BCE0-3BB1-2417-789842C46241}"/>
              </a:ext>
            </a:extLst>
          </p:cNvPr>
          <p:cNvSpPr/>
          <p:nvPr/>
        </p:nvSpPr>
        <p:spPr>
          <a:xfrm>
            <a:off x="6780492" y="4566743"/>
            <a:ext cx="4270248" cy="758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ktangel 8">
            <a:extLst>
              <a:ext uri="{FF2B5EF4-FFF2-40B4-BE49-F238E27FC236}">
                <a16:creationId xmlns:a16="http://schemas.microsoft.com/office/drawing/2014/main" id="{4C4CBE48-E574-E90E-2DD3-E091F0EB9120}"/>
              </a:ext>
            </a:extLst>
          </p:cNvPr>
          <p:cNvSpPr/>
          <p:nvPr/>
        </p:nvSpPr>
        <p:spPr>
          <a:xfrm>
            <a:off x="6730220" y="4566743"/>
            <a:ext cx="65290" cy="758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ktangel 49">
            <a:extLst>
              <a:ext uri="{FF2B5EF4-FFF2-40B4-BE49-F238E27FC236}">
                <a16:creationId xmlns:a16="http://schemas.microsoft.com/office/drawing/2014/main" id="{CA041A65-BFB8-4D32-A15D-1D79AA7C1184}"/>
              </a:ext>
            </a:extLst>
          </p:cNvPr>
          <p:cNvSpPr/>
          <p:nvPr/>
        </p:nvSpPr>
        <p:spPr>
          <a:xfrm>
            <a:off x="6782337" y="3697072"/>
            <a:ext cx="4270248" cy="758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ktangel 8">
            <a:extLst>
              <a:ext uri="{FF2B5EF4-FFF2-40B4-BE49-F238E27FC236}">
                <a16:creationId xmlns:a16="http://schemas.microsoft.com/office/drawing/2014/main" id="{CD903068-2719-7296-6AE6-4099972F5508}"/>
              </a:ext>
            </a:extLst>
          </p:cNvPr>
          <p:cNvSpPr/>
          <p:nvPr/>
        </p:nvSpPr>
        <p:spPr>
          <a:xfrm>
            <a:off x="6732067" y="3698617"/>
            <a:ext cx="65290" cy="758332"/>
          </a:xfrm>
          <a:prstGeom prst="rect">
            <a:avLst/>
          </a:prstGeom>
          <a:solidFill>
            <a:srgbClr val="6D7276"/>
          </a:solidFill>
          <a:ln>
            <a:solidFill>
              <a:srgbClr val="6D72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ktangel 60">
            <a:extLst>
              <a:ext uri="{FF2B5EF4-FFF2-40B4-BE49-F238E27FC236}">
                <a16:creationId xmlns:a16="http://schemas.microsoft.com/office/drawing/2014/main" id="{74C65782-E01B-6A27-F182-6FD6C38A8519}"/>
              </a:ext>
            </a:extLst>
          </p:cNvPr>
          <p:cNvSpPr/>
          <p:nvPr/>
        </p:nvSpPr>
        <p:spPr>
          <a:xfrm>
            <a:off x="6780491" y="1954931"/>
            <a:ext cx="4270248" cy="758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45">
            <a:extLst>
              <a:ext uri="{FF2B5EF4-FFF2-40B4-BE49-F238E27FC236}">
                <a16:creationId xmlns:a16="http://schemas.microsoft.com/office/drawing/2014/main" id="{9CA7E456-1AF8-3E7B-9186-AC04C3FD8A0F}"/>
              </a:ext>
            </a:extLst>
          </p:cNvPr>
          <p:cNvSpPr/>
          <p:nvPr/>
        </p:nvSpPr>
        <p:spPr>
          <a:xfrm>
            <a:off x="6919293" y="2086800"/>
            <a:ext cx="3992552" cy="4424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lvl="0"/>
            <a:r>
              <a:rPr lang="en-US" sz="1100" dirty="0" err="1">
                <a:solidFill>
                  <a:srgbClr val="6F6F6F"/>
                </a:solidFill>
                <a:cs typeface="Calibri" panose="020F0502020204030204" pitchFamily="34" charset="0"/>
              </a:rPr>
              <a:t>Skupno</a:t>
            </a:r>
            <a:r>
              <a:rPr lang="en-US" sz="1100" dirty="0">
                <a:solidFill>
                  <a:srgbClr val="6F6F6F"/>
                </a:solidFill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6F6F6F"/>
                </a:solidFill>
                <a:cs typeface="Calibri" panose="020F0502020204030204" pitchFamily="34" charset="0"/>
              </a:rPr>
              <a:t>število</a:t>
            </a:r>
            <a:r>
              <a:rPr lang="en-US" sz="1100" dirty="0">
                <a:solidFill>
                  <a:srgbClr val="6F6F6F"/>
                </a:solidFill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6F6F6F"/>
                </a:solidFill>
                <a:cs typeface="Calibri" panose="020F0502020204030204" pitchFamily="34" charset="0"/>
              </a:rPr>
              <a:t>strokovnjakov</a:t>
            </a:r>
            <a:r>
              <a:rPr lang="en-US" sz="1100" dirty="0">
                <a:solidFill>
                  <a:srgbClr val="6F6F6F"/>
                </a:solidFill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6F6F6F"/>
                </a:solidFill>
                <a:cs typeface="Calibri" panose="020F0502020204030204" pitchFamily="34" charset="0"/>
              </a:rPr>
              <a:t>na</a:t>
            </a:r>
            <a:r>
              <a:rPr lang="en-US" sz="1100" dirty="0">
                <a:solidFill>
                  <a:srgbClr val="6F6F6F"/>
                </a:solidFill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6F6F6F"/>
                </a:solidFill>
                <a:cs typeface="Calibri" panose="020F0502020204030204" pitchFamily="34" charset="0"/>
              </a:rPr>
              <a:t>podlagi</a:t>
            </a:r>
            <a:r>
              <a:rPr lang="en-US" sz="1100" dirty="0">
                <a:solidFill>
                  <a:srgbClr val="6F6F6F"/>
                </a:solidFill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6F6F6F"/>
                </a:solidFill>
                <a:cs typeface="Calibri" panose="020F0502020204030204" pitchFamily="34" charset="0"/>
              </a:rPr>
              <a:t>katerih</a:t>
            </a:r>
            <a:r>
              <a:rPr lang="en-US" sz="1100" dirty="0">
                <a:solidFill>
                  <a:srgbClr val="6F6F6F"/>
                </a:solidFill>
                <a:cs typeface="Calibri" panose="020F0502020204030204" pitchFamily="34" charset="0"/>
              </a:rPr>
              <a:t> je </a:t>
            </a:r>
            <a:r>
              <a:rPr lang="en-US" sz="1100" dirty="0" err="1">
                <a:solidFill>
                  <a:srgbClr val="6F6F6F"/>
                </a:solidFill>
                <a:cs typeface="Calibri" panose="020F0502020204030204" pitchFamily="34" charset="0"/>
              </a:rPr>
              <a:t>pripravljeno</a:t>
            </a:r>
            <a:r>
              <a:rPr lang="en-US" sz="1100" dirty="0">
                <a:solidFill>
                  <a:srgbClr val="6F6F6F"/>
                </a:solidFill>
                <a:cs typeface="Calibri" panose="020F0502020204030204" pitchFamily="34" charset="0"/>
              </a:rPr>
              <a:t> to </a:t>
            </a:r>
            <a:r>
              <a:rPr lang="en-US" sz="1100" dirty="0" err="1">
                <a:solidFill>
                  <a:srgbClr val="6F6F6F"/>
                </a:solidFill>
                <a:cs typeface="Calibri" panose="020F0502020204030204" pitchFamily="34" charset="0"/>
              </a:rPr>
              <a:t>porocilo</a:t>
            </a:r>
            <a:r>
              <a:rPr lang="en-US" sz="1100" dirty="0">
                <a:solidFill>
                  <a:srgbClr val="6F6F6F"/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" name="Rektangel 8">
            <a:extLst>
              <a:ext uri="{FF2B5EF4-FFF2-40B4-BE49-F238E27FC236}">
                <a16:creationId xmlns:a16="http://schemas.microsoft.com/office/drawing/2014/main" id="{67BDBBB4-A61F-26D3-ABD7-2902EC0E9AD7}"/>
              </a:ext>
            </a:extLst>
          </p:cNvPr>
          <p:cNvSpPr/>
          <p:nvPr/>
        </p:nvSpPr>
        <p:spPr>
          <a:xfrm>
            <a:off x="6730221" y="1954931"/>
            <a:ext cx="65290" cy="758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ktangel 49">
            <a:extLst>
              <a:ext uri="{FF2B5EF4-FFF2-40B4-BE49-F238E27FC236}">
                <a16:creationId xmlns:a16="http://schemas.microsoft.com/office/drawing/2014/main" id="{8CE48124-2B49-31AB-9CA1-1975BAC11B5A}"/>
              </a:ext>
            </a:extLst>
          </p:cNvPr>
          <p:cNvSpPr/>
          <p:nvPr/>
        </p:nvSpPr>
        <p:spPr>
          <a:xfrm>
            <a:off x="6775171" y="2820356"/>
            <a:ext cx="4400819" cy="758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ktangel 8">
            <a:extLst>
              <a:ext uri="{FF2B5EF4-FFF2-40B4-BE49-F238E27FC236}">
                <a16:creationId xmlns:a16="http://schemas.microsoft.com/office/drawing/2014/main" id="{DD94909A-74F6-D5D3-AF0D-C90C5D4620AD}"/>
              </a:ext>
            </a:extLst>
          </p:cNvPr>
          <p:cNvSpPr/>
          <p:nvPr/>
        </p:nvSpPr>
        <p:spPr>
          <a:xfrm>
            <a:off x="6724902" y="2821901"/>
            <a:ext cx="65290" cy="758332"/>
          </a:xfrm>
          <a:prstGeom prst="rect">
            <a:avLst/>
          </a:prstGeom>
          <a:solidFill>
            <a:srgbClr val="B04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ounded Rectangle 37">
            <a:extLst>
              <a:ext uri="{FF2B5EF4-FFF2-40B4-BE49-F238E27FC236}">
                <a16:creationId xmlns:a16="http://schemas.microsoft.com/office/drawing/2014/main" id="{5AF56E07-727C-0EB5-E1E0-E773843334DA}"/>
              </a:ext>
            </a:extLst>
          </p:cNvPr>
          <p:cNvSpPr/>
          <p:nvPr/>
        </p:nvSpPr>
        <p:spPr>
          <a:xfrm>
            <a:off x="5635596" y="4566802"/>
            <a:ext cx="1036478" cy="749884"/>
          </a:xfrm>
          <a:prstGeom prst="roundRect">
            <a:avLst>
              <a:gd name="adj" fmla="val 4278"/>
            </a:avLst>
          </a:prstGeom>
          <a:solidFill>
            <a:srgbClr val="D9D9D9"/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id="{D5385310-9405-C78C-64EF-CB80CCD0AFA9}"/>
              </a:ext>
            </a:extLst>
          </p:cNvPr>
          <p:cNvSpPr/>
          <p:nvPr/>
        </p:nvSpPr>
        <p:spPr>
          <a:xfrm>
            <a:off x="5430417" y="3710414"/>
            <a:ext cx="1237107" cy="749884"/>
          </a:xfrm>
          <a:prstGeom prst="roundRect">
            <a:avLst>
              <a:gd name="adj" fmla="val 4278"/>
            </a:avLst>
          </a:prstGeom>
          <a:solidFill>
            <a:srgbClr val="6D7276"/>
          </a:solidFill>
          <a:ln>
            <a:solidFill>
              <a:srgbClr val="6D72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ounded Rectangle 37">
            <a:extLst>
              <a:ext uri="{FF2B5EF4-FFF2-40B4-BE49-F238E27FC236}">
                <a16:creationId xmlns:a16="http://schemas.microsoft.com/office/drawing/2014/main" id="{78904B53-A56F-BB27-C2F6-4417E5D77BB2}"/>
              </a:ext>
            </a:extLst>
          </p:cNvPr>
          <p:cNvSpPr/>
          <p:nvPr/>
        </p:nvSpPr>
        <p:spPr>
          <a:xfrm>
            <a:off x="4766036" y="1944204"/>
            <a:ext cx="1892192" cy="749884"/>
          </a:xfrm>
          <a:prstGeom prst="roundRect">
            <a:avLst>
              <a:gd name="adj" fmla="val 4278"/>
            </a:avLst>
          </a:prstGeom>
          <a:solidFill>
            <a:srgbClr val="414041"/>
          </a:solidFill>
          <a:ln>
            <a:solidFill>
              <a:srgbClr val="4140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ounded Rectangle 37">
            <a:extLst>
              <a:ext uri="{FF2B5EF4-FFF2-40B4-BE49-F238E27FC236}">
                <a16:creationId xmlns:a16="http://schemas.microsoft.com/office/drawing/2014/main" id="{D5134A6A-787F-0664-16EA-5565AA1D8FDC}"/>
              </a:ext>
            </a:extLst>
          </p:cNvPr>
          <p:cNvSpPr/>
          <p:nvPr/>
        </p:nvSpPr>
        <p:spPr>
          <a:xfrm>
            <a:off x="5250090" y="2833698"/>
            <a:ext cx="1420903" cy="749884"/>
          </a:xfrm>
          <a:prstGeom prst="roundRect">
            <a:avLst>
              <a:gd name="adj" fmla="val 4278"/>
            </a:avLst>
          </a:prstGeom>
          <a:solidFill>
            <a:srgbClr val="B04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5F53CDC-F6AF-91A4-A3FB-29854FC0B396}"/>
              </a:ext>
            </a:extLst>
          </p:cNvPr>
          <p:cNvSpPr/>
          <p:nvPr/>
        </p:nvSpPr>
        <p:spPr>
          <a:xfrm>
            <a:off x="5243420" y="2825705"/>
            <a:ext cx="6110379" cy="749884"/>
          </a:xfrm>
          <a:prstGeom prst="roundRect">
            <a:avLst>
              <a:gd name="adj" fmla="val 4278"/>
            </a:avLst>
          </a:prstGeom>
          <a:noFill/>
          <a:ln w="38100">
            <a:solidFill>
              <a:srgbClr val="B043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60720" y="182880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2400" b="1">
                <a:solidFill>
                  <a:srgbClr val="FFFFFF"/>
                </a:solidFill>
              </a:defRPr>
            </a:pPr>
            <a:r>
              <a:t>2904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3600" y="274320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2400" b="1">
                <a:solidFill>
                  <a:srgbClr val="FFFFFF"/>
                </a:solidFill>
              </a:defRPr>
            </a:pPr>
            <a:r>
              <a:t>138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3600" y="36118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2400" b="1">
                <a:solidFill>
                  <a:srgbClr val="FFFFFF"/>
                </a:solidFill>
              </a:defRPr>
            </a:pPr>
            <a:r>
              <a:t>74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35040" y="4526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2400" b="1">
                <a:solidFill>
                  <a:srgbClr val="FFFFFF"/>
                </a:solidFill>
              </a:defRPr>
            </a:pPr>
            <a:r>
              <a:t>59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" y="914400"/>
            <a:ext cx="978646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200" b="0">
                <a:solidFill>
                  <a:srgbClr val="000000"/>
                </a:solidFill>
              </a:defRPr>
            </a:pPr>
            <a:r>
              <a:rPr dirty="0" err="1"/>
              <a:t>Vaša</a:t>
            </a:r>
            <a:r>
              <a:rPr dirty="0"/>
              <a:t> </a:t>
            </a:r>
            <a:r>
              <a:rPr dirty="0" err="1"/>
              <a:t>izguba</a:t>
            </a:r>
            <a:r>
              <a:rPr dirty="0"/>
              <a:t> </a:t>
            </a:r>
            <a:r>
              <a:rPr dirty="0" err="1"/>
              <a:t>kadra</a:t>
            </a:r>
            <a:r>
              <a:rPr dirty="0"/>
              <a:t> je </a:t>
            </a:r>
            <a:r>
              <a:rPr dirty="0" err="1"/>
              <a:t>osnovana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138 </a:t>
            </a:r>
            <a:r>
              <a:rPr dirty="0" err="1"/>
              <a:t>anketirancih</a:t>
            </a:r>
            <a:r>
              <a:rPr dirty="0"/>
              <a:t>, ki bi </a:t>
            </a:r>
            <a:r>
              <a:rPr lang="sl-SI" dirty="0"/>
              <a:t>Vzorčno podjetje </a:t>
            </a:r>
            <a:r>
              <a:rPr dirty="0" err="1"/>
              <a:t>upoštevali</a:t>
            </a:r>
            <a:r>
              <a:rPr dirty="0"/>
              <a:t> </a:t>
            </a:r>
            <a:r>
              <a:rPr dirty="0" err="1"/>
              <a:t>kot</a:t>
            </a:r>
            <a:r>
              <a:rPr dirty="0"/>
              <a:t> </a:t>
            </a:r>
            <a:r>
              <a:rPr dirty="0" err="1"/>
              <a:t>potencialnega</a:t>
            </a:r>
            <a:r>
              <a:rPr dirty="0"/>
              <a:t> </a:t>
            </a:r>
            <a:r>
              <a:rPr dirty="0" err="1"/>
              <a:t>delodajalca</a:t>
            </a:r>
            <a:r>
              <a:rPr dirty="0"/>
              <a:t>, </a:t>
            </a:r>
            <a:r>
              <a:rPr dirty="0" err="1"/>
              <a:t>vendar</a:t>
            </a:r>
            <a:r>
              <a:rPr dirty="0"/>
              <a:t> vas </a:t>
            </a:r>
            <a:r>
              <a:rPr dirty="0" err="1"/>
              <a:t>niso</a:t>
            </a:r>
            <a:r>
              <a:rPr dirty="0"/>
              <a:t> </a:t>
            </a:r>
            <a:r>
              <a:rPr dirty="0" err="1"/>
              <a:t>uvrstili</a:t>
            </a:r>
            <a:r>
              <a:rPr dirty="0"/>
              <a:t> v </a:t>
            </a:r>
            <a:endParaRPr lang="sl-SI" dirty="0"/>
          </a:p>
          <a:p>
            <a:pPr algn="l">
              <a:defRPr sz="1200" b="0">
                <a:solidFill>
                  <a:srgbClr val="000000"/>
                </a:solidFill>
              </a:defRPr>
            </a:pPr>
            <a:r>
              <a:rPr dirty="0" err="1"/>
              <a:t>svoj</a:t>
            </a:r>
            <a:r>
              <a:rPr dirty="0"/>
              <a:t> </a:t>
            </a:r>
            <a:r>
              <a:rPr dirty="0" err="1"/>
              <a:t>izbor</a:t>
            </a:r>
            <a:r>
              <a:rPr dirty="0"/>
              <a:t> Uglednih </a:t>
            </a:r>
            <a:r>
              <a:rPr dirty="0" err="1"/>
              <a:t>delodajalcev</a:t>
            </a:r>
            <a:r>
              <a:rPr dirty="0"/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40461" y="2602814"/>
            <a:ext cx="4161717" cy="8771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100" b="0">
                <a:solidFill>
                  <a:srgbClr val="6F6F6F"/>
                </a:solidFill>
              </a:defRPr>
            </a:pPr>
            <a:r>
              <a:rPr dirty="0" err="1"/>
              <a:t>Število</a:t>
            </a:r>
            <a:r>
              <a:rPr dirty="0"/>
              <a:t> </a:t>
            </a:r>
            <a:r>
              <a:rPr dirty="0" err="1"/>
              <a:t>strokovnjakov</a:t>
            </a:r>
            <a:r>
              <a:rPr dirty="0"/>
              <a:t> v </a:t>
            </a:r>
            <a:r>
              <a:rPr dirty="0" err="1"/>
              <a:t>vaši</a:t>
            </a:r>
            <a:r>
              <a:rPr dirty="0"/>
              <a:t> </a:t>
            </a:r>
            <a:r>
              <a:rPr dirty="0" err="1"/>
              <a:t>ciljni</a:t>
            </a:r>
            <a:r>
              <a:rPr dirty="0"/>
              <a:t> </a:t>
            </a:r>
            <a:r>
              <a:rPr dirty="0" err="1"/>
              <a:t>skupini</a:t>
            </a:r>
            <a:r>
              <a:rPr dirty="0"/>
              <a:t>, ki je </a:t>
            </a:r>
            <a:r>
              <a:rPr lang="sl-SI" dirty="0"/>
              <a:t>Vzorčno podjetje </a:t>
            </a:r>
          </a:p>
          <a:p>
            <a:pPr algn="l">
              <a:defRPr sz="1100" b="0">
                <a:solidFill>
                  <a:srgbClr val="6F6F6F"/>
                </a:solidFill>
              </a:defRPr>
            </a:pPr>
            <a:r>
              <a:rPr dirty="0" err="1"/>
              <a:t>uvrstilo</a:t>
            </a:r>
            <a:r>
              <a:rPr dirty="0"/>
              <a:t> v </a:t>
            </a:r>
            <a:r>
              <a:rPr dirty="0" err="1"/>
              <a:t>svoj</a:t>
            </a:r>
            <a:r>
              <a:rPr dirty="0"/>
              <a:t> </a:t>
            </a:r>
            <a:r>
              <a:rPr dirty="0" err="1"/>
              <a:t>izbor</a:t>
            </a:r>
            <a:r>
              <a:rPr dirty="0"/>
              <a:t> </a:t>
            </a:r>
            <a:r>
              <a:rPr dirty="0" err="1"/>
              <a:t>Potencialnih</a:t>
            </a:r>
            <a:r>
              <a:rPr dirty="0"/>
              <a:t> </a:t>
            </a:r>
            <a:r>
              <a:rPr dirty="0" err="1"/>
              <a:t>delodajalcev</a:t>
            </a:r>
            <a:r>
              <a:rPr dirty="0"/>
              <a:t>, ne pa </a:t>
            </a:r>
            <a:endParaRPr lang="sl-SI" dirty="0"/>
          </a:p>
          <a:p>
            <a:pPr algn="l">
              <a:defRPr sz="1100" b="0">
                <a:solidFill>
                  <a:srgbClr val="6F6F6F"/>
                </a:solidFill>
              </a:defRPr>
            </a:pPr>
            <a:r>
              <a:rPr dirty="0" err="1"/>
              <a:t>tudi</a:t>
            </a:r>
            <a:r>
              <a:rPr dirty="0"/>
              <a:t> v </a:t>
            </a:r>
            <a:r>
              <a:rPr dirty="0" err="1"/>
              <a:t>izbor</a:t>
            </a:r>
            <a:r>
              <a:rPr lang="sl-SI" dirty="0"/>
              <a:t> </a:t>
            </a:r>
            <a:r>
              <a:rPr dirty="0"/>
              <a:t>Uglednih </a:t>
            </a:r>
            <a:r>
              <a:rPr dirty="0" err="1"/>
              <a:t>delodajalcev</a:t>
            </a:r>
            <a:r>
              <a:rPr dirty="0"/>
              <a:t>. To so </a:t>
            </a:r>
            <a:r>
              <a:rPr dirty="0" err="1"/>
              <a:t>vaši</a:t>
            </a:r>
            <a:r>
              <a:rPr dirty="0"/>
              <a:t> </a:t>
            </a:r>
            <a:r>
              <a:rPr dirty="0" err="1"/>
              <a:t>izgubljeni</a:t>
            </a:r>
            <a:r>
              <a:rPr dirty="0"/>
              <a:t> </a:t>
            </a:r>
            <a:r>
              <a:rPr dirty="0" err="1"/>
              <a:t>talenti</a:t>
            </a:r>
            <a:r>
              <a:rPr dirty="0"/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58000" y="3566160"/>
            <a:ext cx="41617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100" b="0">
                <a:solidFill>
                  <a:srgbClr val="6F6F6F"/>
                </a:solidFill>
              </a:defRPr>
            </a:pPr>
            <a:r>
              <a:rPr dirty="0" err="1"/>
              <a:t>Število</a:t>
            </a:r>
            <a:r>
              <a:rPr dirty="0"/>
              <a:t> </a:t>
            </a:r>
            <a:r>
              <a:rPr dirty="0" err="1"/>
              <a:t>strokovnjakov</a:t>
            </a:r>
            <a:r>
              <a:rPr dirty="0"/>
              <a:t> v </a:t>
            </a:r>
            <a:r>
              <a:rPr dirty="0" err="1"/>
              <a:t>vaši</a:t>
            </a:r>
            <a:r>
              <a:rPr dirty="0"/>
              <a:t> </a:t>
            </a:r>
            <a:r>
              <a:rPr dirty="0" err="1"/>
              <a:t>ciljni</a:t>
            </a:r>
            <a:r>
              <a:rPr dirty="0"/>
              <a:t> </a:t>
            </a:r>
            <a:r>
              <a:rPr dirty="0" err="1"/>
              <a:t>skupini</a:t>
            </a:r>
            <a:r>
              <a:rPr dirty="0"/>
              <a:t>, ki je </a:t>
            </a:r>
            <a:r>
              <a:rPr lang="sl-SI" dirty="0"/>
              <a:t>Vzorčno podjetje </a:t>
            </a:r>
          </a:p>
          <a:p>
            <a:pPr algn="l">
              <a:defRPr sz="1100" b="0">
                <a:solidFill>
                  <a:srgbClr val="6F6F6F"/>
                </a:solidFill>
              </a:defRPr>
            </a:pPr>
            <a:r>
              <a:rPr dirty="0" err="1"/>
              <a:t>uvrstilo</a:t>
            </a:r>
            <a:r>
              <a:rPr dirty="0"/>
              <a:t> v </a:t>
            </a:r>
            <a:r>
              <a:rPr dirty="0" err="1"/>
              <a:t>svoj</a:t>
            </a:r>
            <a:r>
              <a:rPr dirty="0"/>
              <a:t> </a:t>
            </a:r>
            <a:r>
              <a:rPr dirty="0" err="1"/>
              <a:t>izbor</a:t>
            </a:r>
            <a:r>
              <a:rPr dirty="0"/>
              <a:t> Uglednih </a:t>
            </a:r>
            <a:r>
              <a:rPr dirty="0" err="1"/>
              <a:t>delodajalcev</a:t>
            </a:r>
            <a:r>
              <a:rPr dirty="0"/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53656" y="4451138"/>
            <a:ext cx="447590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100" b="0">
                <a:solidFill>
                  <a:srgbClr val="6F6F6F"/>
                </a:solidFill>
              </a:defRPr>
            </a:pPr>
            <a:r>
              <a:rPr dirty="0" err="1"/>
              <a:t>Število</a:t>
            </a:r>
            <a:r>
              <a:rPr dirty="0"/>
              <a:t> </a:t>
            </a:r>
            <a:r>
              <a:rPr dirty="0" err="1"/>
              <a:t>strokovnjakov</a:t>
            </a:r>
            <a:r>
              <a:rPr dirty="0"/>
              <a:t>, ki </a:t>
            </a:r>
            <a:r>
              <a:rPr dirty="0" err="1"/>
              <a:t>jih</a:t>
            </a:r>
            <a:r>
              <a:rPr dirty="0"/>
              <a:t> </a:t>
            </a:r>
            <a:r>
              <a:rPr dirty="0" err="1"/>
              <a:t>privlači</a:t>
            </a:r>
            <a:r>
              <a:rPr dirty="0"/>
              <a:t> </a:t>
            </a:r>
            <a:r>
              <a:rPr lang="sl-SI" dirty="0"/>
              <a:t>Vzorčno podjetje </a:t>
            </a:r>
            <a:r>
              <a:rPr dirty="0"/>
              <a:t>in so se </a:t>
            </a:r>
            <a:r>
              <a:rPr dirty="0" err="1"/>
              <a:t>prijavili</a:t>
            </a:r>
            <a:r>
              <a:rPr lang="sl-SI" dirty="0"/>
              <a:t> </a:t>
            </a:r>
          </a:p>
          <a:p>
            <a:pPr algn="l">
              <a:defRPr sz="1100" b="0">
                <a:solidFill>
                  <a:srgbClr val="6F6F6F"/>
                </a:solidFill>
              </a:defRPr>
            </a:pPr>
            <a:r>
              <a:rPr dirty="0" err="1"/>
              <a:t>ali</a:t>
            </a:r>
            <a:r>
              <a:rPr dirty="0"/>
              <a:t> se </a:t>
            </a:r>
            <a:r>
              <a:rPr dirty="0" err="1"/>
              <a:t>bodo</a:t>
            </a:r>
            <a:r>
              <a:rPr dirty="0"/>
              <a:t> </a:t>
            </a:r>
            <a:r>
              <a:rPr dirty="0" err="1"/>
              <a:t>prijavili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njihova</a:t>
            </a:r>
            <a:r>
              <a:rPr dirty="0"/>
              <a:t> </a:t>
            </a:r>
            <a:r>
              <a:rPr dirty="0" err="1"/>
              <a:t>razpisana</a:t>
            </a:r>
            <a:r>
              <a:rPr dirty="0"/>
              <a:t> </a:t>
            </a:r>
            <a:r>
              <a:rPr dirty="0" err="1"/>
              <a:t>delovna</a:t>
            </a:r>
            <a:r>
              <a:rPr dirty="0"/>
              <a:t> </a:t>
            </a:r>
            <a:r>
              <a:rPr dirty="0" err="1"/>
              <a:t>mesta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982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FDC3-58BF-EBA7-63BE-DC73591E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Kdo vam krade kader?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DEB39-3B66-896E-EB6D-FECD3F2A7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7" name="Rounded Rectangle 38">
            <a:extLst>
              <a:ext uri="{FF2B5EF4-FFF2-40B4-BE49-F238E27FC236}">
                <a16:creationId xmlns:a16="http://schemas.microsoft.com/office/drawing/2014/main" id="{77C04AF5-DCFD-31E2-B1DB-73315FCA10C8}"/>
              </a:ext>
            </a:extLst>
          </p:cNvPr>
          <p:cNvSpPr/>
          <p:nvPr/>
        </p:nvSpPr>
        <p:spPr>
          <a:xfrm>
            <a:off x="3805525" y="1518484"/>
            <a:ext cx="4608000" cy="567765"/>
          </a:xfrm>
          <a:prstGeom prst="roundRect">
            <a:avLst>
              <a:gd name="adj" fmla="val 4278"/>
            </a:avLst>
          </a:prstGeom>
          <a:solidFill>
            <a:srgbClr val="B04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1363"/>
            <a:endParaRPr lang="en-US" sz="1814" dirty="0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382B87BB-F421-AE90-37F3-4DCAFCCB3960}"/>
              </a:ext>
            </a:extLst>
          </p:cNvPr>
          <p:cNvSpPr/>
          <p:nvPr/>
        </p:nvSpPr>
        <p:spPr>
          <a:xfrm>
            <a:off x="3798612" y="1544023"/>
            <a:ext cx="4582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cs typeface="Calibri" panose="020F0502020204030204" pitchFamily="34" charset="0"/>
              </a:rPr>
              <a:t>Delodajalci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Calibri" panose="020F0502020204030204" pitchFamily="34" charset="0"/>
              </a:rPr>
              <a:t>ki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 so </a:t>
            </a:r>
            <a:r>
              <a:rPr lang="en-US" sz="1400" dirty="0" err="1">
                <a:solidFill>
                  <a:schemeClr val="bg1"/>
                </a:solidFill>
                <a:cs typeface="Calibri" panose="020F0502020204030204" pitchFamily="34" charset="0"/>
              </a:rPr>
              <a:t>jih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Calibri" panose="020F0502020204030204" pitchFamily="34" charset="0"/>
              </a:rPr>
              <a:t>kandidati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Calibri" panose="020F0502020204030204" pitchFamily="34" charset="0"/>
              </a:rPr>
              <a:t>uvrstili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 v </a:t>
            </a:r>
            <a:r>
              <a:rPr lang="en-US" sz="1400" dirty="0" err="1">
                <a:solidFill>
                  <a:schemeClr val="bg1"/>
                </a:solidFill>
                <a:cs typeface="Calibri" panose="020F0502020204030204" pitchFamily="34" charset="0"/>
              </a:rPr>
              <a:t>svoj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Calibri" panose="020F0502020204030204" pitchFamily="34" charset="0"/>
              </a:rPr>
              <a:t>izbor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Calibri" panose="020F0502020204030204" pitchFamily="34" charset="0"/>
              </a:rPr>
              <a:t>Uglednih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Calibri" panose="020F0502020204030204" pitchFamily="34" charset="0"/>
              </a:rPr>
              <a:t>delodajalcev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400" b="1" u="sng" dirty="0" err="1">
                <a:solidFill>
                  <a:schemeClr val="bg1"/>
                </a:solidFill>
                <a:cs typeface="Calibri" panose="020F0502020204030204" pitchFamily="34" charset="0"/>
              </a:rPr>
              <a:t>namesto</a:t>
            </a:r>
            <a:r>
              <a:rPr lang="en-US" sz="1400" b="1" u="sng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vas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0D09D-1D78-F2D7-5454-263E96440ED2}"/>
              </a:ext>
            </a:extLst>
          </p:cNvPr>
          <p:cNvSpPr txBox="1"/>
          <p:nvPr/>
        </p:nvSpPr>
        <p:spPr>
          <a:xfrm>
            <a:off x="3833170" y="4991205"/>
            <a:ext cx="127598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i="1">
                <a:solidFill>
                  <a:schemeClr val="bg1"/>
                </a:solidFill>
              </a:rPr>
              <a:t>KAJ TI DELODAJALCI POCNEJO BOLJE OD VAS?</a:t>
            </a:r>
            <a:endParaRPr lang="en-US" sz="1300" i="1" dirty="0">
              <a:solidFill>
                <a:schemeClr val="bg1"/>
              </a:solidFill>
            </a:endParaRPr>
          </a:p>
        </p:txBody>
      </p:sp>
      <p:sp>
        <p:nvSpPr>
          <p:cNvPr id="12" name="Rounded Rectangle 38">
            <a:extLst>
              <a:ext uri="{FF2B5EF4-FFF2-40B4-BE49-F238E27FC236}">
                <a16:creationId xmlns:a16="http://schemas.microsoft.com/office/drawing/2014/main" id="{AE9E007F-A6F9-8C3E-DD94-CB33C0EB4132}"/>
              </a:ext>
            </a:extLst>
          </p:cNvPr>
          <p:cNvSpPr/>
          <p:nvPr/>
        </p:nvSpPr>
        <p:spPr>
          <a:xfrm>
            <a:off x="3821825" y="4931550"/>
            <a:ext cx="4584883" cy="1257614"/>
          </a:xfrm>
          <a:prstGeom prst="roundRect">
            <a:avLst>
              <a:gd name="adj" fmla="val 4278"/>
            </a:avLst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1363"/>
            <a:endParaRPr lang="en-US" sz="1814" dirty="0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id="{D7D7780F-119E-3A2A-3284-544ABE00B03B}"/>
              </a:ext>
            </a:extLst>
          </p:cNvPr>
          <p:cNvSpPr/>
          <p:nvPr/>
        </p:nvSpPr>
        <p:spPr>
          <a:xfrm>
            <a:off x="3824305" y="4931823"/>
            <a:ext cx="1188720" cy="1257614"/>
          </a:xfrm>
          <a:prstGeom prst="roundRect">
            <a:avLst>
              <a:gd name="adj" fmla="val 4278"/>
            </a:avLst>
          </a:prstGeom>
          <a:solidFill>
            <a:srgbClr val="B04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1363"/>
            <a:endParaRPr lang="en-US" sz="1814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BAA328-B0E5-5400-B65B-64109D18AE27}"/>
              </a:ext>
            </a:extLst>
          </p:cNvPr>
          <p:cNvSpPr txBox="1"/>
          <p:nvPr/>
        </p:nvSpPr>
        <p:spPr>
          <a:xfrm>
            <a:off x="3804594" y="5127685"/>
            <a:ext cx="1275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KAJ TI DELODAJALCI PO</a:t>
            </a:r>
            <a:r>
              <a:rPr lang="sl-SI" sz="1000" i="1" dirty="0">
                <a:solidFill>
                  <a:schemeClr val="bg1"/>
                </a:solidFill>
              </a:rPr>
              <a:t>Č</a:t>
            </a:r>
            <a:r>
              <a:rPr lang="en-US" sz="1000" i="1" dirty="0">
                <a:solidFill>
                  <a:schemeClr val="bg1"/>
                </a:solidFill>
              </a:rPr>
              <a:t>NEJO BOLJE OD VAS?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749039" y="2103120"/>
          <a:ext cx="466344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200" b="1"/>
                        <a:t>Delodajalec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/>
                        <a:t>Odstotek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Lek d.d.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10.95%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KRKA, d.d., Novo mesto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9.85%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Akrapovič d.d.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9.23%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DARS d.d.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6.47%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HOFER trgovina d.o.o.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5.82%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dm drogerie markt d.o.o.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5.34%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Novartis d.o.o.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5.13%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Telemach Slovenija d.o.o.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4.82%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PIPISTREL d.o.o.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4.58%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PETROL d.d., Ljubljana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/>
                        <a:t>4.51%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20640" y="4846320"/>
            <a:ext cx="2286000" cy="210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1. Rast in produktivnost podjetja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0640" y="5056632"/>
            <a:ext cx="2286000" cy="210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2. Kakovostni izdelki in storitve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20640" y="5266944"/>
            <a:ext cx="2286000" cy="210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3. Spoštovanje zaposlenih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0640" y="5477256"/>
            <a:ext cx="2286000" cy="210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4. Zagotovljena zaposlitev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20640" y="5687568"/>
            <a:ext cx="2286000" cy="210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/>
            </a:pPr>
            <a:r>
              <a:t>5. Stalna nadgradnja tehnoloških orodij in rešitev</a:t>
            </a:r>
          </a:p>
        </p:txBody>
      </p:sp>
    </p:spTree>
    <p:extLst>
      <p:ext uri="{BB962C8B-B14F-4D97-AF65-F5344CB8AC3E}">
        <p14:creationId xmlns:p14="http://schemas.microsoft.com/office/powerpoint/2010/main" val="1323283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5967-DCE6-BA08-0E95-AD8F6668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Razlogi za izgubo kadra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39DFE-2235-5E3B-CE3C-65CB584473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izguba_kad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188720"/>
            <a:ext cx="1069848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61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C343-90E0-D17F-D610-3D36487E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Razlogi, zakaj izgubljate moške in ženske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04D03-0271-8E01-2EBA-24E4E9AB4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izguba_by_gen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554480"/>
            <a:ext cx="1069848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97ABD4B-2955-F488-582B-2D14FEB77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32A03-BFA2-75E4-AFA1-0739E402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D1A84F"/>
                </a:solidFill>
              </a:rPr>
              <a:t>Kazalo</a:t>
            </a:r>
            <a:endParaRPr lang="en-GB" dirty="0">
              <a:solidFill>
                <a:srgbClr val="D1A84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31372-0496-E915-CB07-6A2EA33E8902}"/>
              </a:ext>
            </a:extLst>
          </p:cNvPr>
          <p:cNvSpPr txBox="1"/>
          <p:nvPr/>
        </p:nvSpPr>
        <p:spPr>
          <a:xfrm>
            <a:off x="931332" y="2586538"/>
            <a:ext cx="4218025" cy="255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rgbClr val="D1A84F"/>
                </a:solidFill>
              </a:rPr>
              <a:t>PROFIL KANDIDATOV IN PREFERENC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ZADOVOLJSTVO V VAŠEM PODJETJU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ZADRŽEVANJE IN MOBILNOST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PRIVLAČNOST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ZAPOSLITVENI LIJAK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IZGUBA KADRA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PERCEPCIJA ZNAMKE DELODAJALCA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KOMUNIKACIJA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POVZETEK</a:t>
            </a:r>
          </a:p>
        </p:txBody>
      </p:sp>
    </p:spTree>
    <p:extLst>
      <p:ext uri="{BB962C8B-B14F-4D97-AF65-F5344CB8AC3E}">
        <p14:creationId xmlns:p14="http://schemas.microsoft.com/office/powerpoint/2010/main" val="1852428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FE1CEBB-08C7-FDFE-C99D-A5C6D4DCCC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32A03-BFA2-75E4-AFA1-0739E402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D1A84F"/>
                </a:solidFill>
              </a:rPr>
              <a:t>Kazalo</a:t>
            </a:r>
            <a:endParaRPr lang="en-GB" dirty="0">
              <a:solidFill>
                <a:srgbClr val="D1A84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31372-0496-E915-CB07-6A2EA33E8902}"/>
              </a:ext>
            </a:extLst>
          </p:cNvPr>
          <p:cNvSpPr txBox="1"/>
          <p:nvPr/>
        </p:nvSpPr>
        <p:spPr>
          <a:xfrm>
            <a:off x="931332" y="2586538"/>
            <a:ext cx="4218025" cy="255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PROFIL KANDIDATOV IN PREFERENC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FontTx/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ZADOVOLJSTVO ZAPOSLENIH V PODJETJU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ZADRŽEVANJE IN MOBILNOST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PRIVLAČNOST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ZAPOSLITVENI LIJAK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IZGUBA KADRA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rgbClr val="D1A84F"/>
                </a:solidFill>
              </a:rPr>
              <a:t>PERCEPCIJA ZNAMKE DELODAJALCA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KOMUNIKACIJA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POVZETEK</a:t>
            </a:r>
          </a:p>
        </p:txBody>
      </p:sp>
    </p:spTree>
    <p:extLst>
      <p:ext uri="{BB962C8B-B14F-4D97-AF65-F5344CB8AC3E}">
        <p14:creationId xmlns:p14="http://schemas.microsoft.com/office/powerpoint/2010/main" val="4221553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B66FD41-5CED-B4AB-BDEF-3AB8F6D3FF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604EC96-8310-25FB-08ED-F449B4385F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5650" y="2926556"/>
            <a:ext cx="10515600" cy="2605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6828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75000"/>
              <a:buFontTx/>
              <a:buBlip>
                <a:blip r:embed="rId4"/>
              </a:buBlip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65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75000"/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486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75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9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75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AEAEB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ANALIZA PODOBE VAŠE 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AEAEB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AEAEB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ZNAMKE DELODAJALCA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EAEAEB"/>
              </a:solidFill>
              <a:effectLst/>
              <a:uLnTx/>
              <a:uFillTx/>
              <a:latin typeface="Calibri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325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20025-15C0-B02B-B5C8-46E67EBA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Strokovnjaki, ki jih privlači vaše podjetje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CAC38-2219-B8B9-A94D-4E4F6B45C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C1C8D116-9052-C58B-6BE4-E1E5ADF2417A}"/>
              </a:ext>
            </a:extLst>
          </p:cNvPr>
          <p:cNvSpPr/>
          <p:nvPr/>
        </p:nvSpPr>
        <p:spPr>
          <a:xfrm>
            <a:off x="1020867" y="2353705"/>
            <a:ext cx="2964226" cy="2926384"/>
          </a:xfrm>
          <a:prstGeom prst="flowChartConnector">
            <a:avLst/>
          </a:prstGeom>
          <a:solidFill>
            <a:srgbClr val="4140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28FFCA1A-E801-C7F9-5984-BB41D197A7F8}"/>
              </a:ext>
            </a:extLst>
          </p:cNvPr>
          <p:cNvSpPr/>
          <p:nvPr/>
        </p:nvSpPr>
        <p:spPr>
          <a:xfrm>
            <a:off x="1582216" y="3517552"/>
            <a:ext cx="1813924" cy="1750144"/>
          </a:xfrm>
          <a:prstGeom prst="flowChartConnector">
            <a:avLst/>
          </a:prstGeom>
          <a:solidFill>
            <a:srgbClr val="6D72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44E935A4-3E38-66D2-AF82-1B1A9FC1E9C3}"/>
              </a:ext>
            </a:extLst>
          </p:cNvPr>
          <p:cNvSpPr/>
          <p:nvPr/>
        </p:nvSpPr>
        <p:spPr>
          <a:xfrm>
            <a:off x="2003318" y="4383587"/>
            <a:ext cx="905803" cy="879246"/>
          </a:xfrm>
          <a:prstGeom prst="flowChartConnector">
            <a:avLst/>
          </a:prstGeom>
          <a:solidFill>
            <a:srgbClr val="65AB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96638118-E81F-D8E2-4163-8AB84BA0D1FD}"/>
              </a:ext>
            </a:extLst>
          </p:cNvPr>
          <p:cNvSpPr/>
          <p:nvPr/>
        </p:nvSpPr>
        <p:spPr>
          <a:xfrm>
            <a:off x="2284924" y="4937861"/>
            <a:ext cx="338638" cy="315370"/>
          </a:xfrm>
          <a:prstGeom prst="flowChartConnector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ktangel 49">
            <a:extLst>
              <a:ext uri="{FF2B5EF4-FFF2-40B4-BE49-F238E27FC236}">
                <a16:creationId xmlns:a16="http://schemas.microsoft.com/office/drawing/2014/main" id="{3C508F85-3CF8-66D9-584E-1EC9BC36D19F}"/>
              </a:ext>
            </a:extLst>
          </p:cNvPr>
          <p:cNvSpPr/>
          <p:nvPr/>
        </p:nvSpPr>
        <p:spPr>
          <a:xfrm>
            <a:off x="6773336" y="4857576"/>
            <a:ext cx="4270248" cy="883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ktangel 8">
            <a:extLst>
              <a:ext uri="{FF2B5EF4-FFF2-40B4-BE49-F238E27FC236}">
                <a16:creationId xmlns:a16="http://schemas.microsoft.com/office/drawing/2014/main" id="{149FF189-3434-98AC-FB4A-3C1E06BEED45}"/>
              </a:ext>
            </a:extLst>
          </p:cNvPr>
          <p:cNvSpPr/>
          <p:nvPr/>
        </p:nvSpPr>
        <p:spPr>
          <a:xfrm>
            <a:off x="6723064" y="4857576"/>
            <a:ext cx="65290" cy="883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ktangel 49">
            <a:extLst>
              <a:ext uri="{FF2B5EF4-FFF2-40B4-BE49-F238E27FC236}">
                <a16:creationId xmlns:a16="http://schemas.microsoft.com/office/drawing/2014/main" id="{E0CCB22F-C1D9-1F6D-E2F4-39B17BBB3C5A}"/>
              </a:ext>
            </a:extLst>
          </p:cNvPr>
          <p:cNvSpPr/>
          <p:nvPr/>
        </p:nvSpPr>
        <p:spPr>
          <a:xfrm>
            <a:off x="6768016" y="3858701"/>
            <a:ext cx="4270248" cy="883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ktangel 8">
            <a:extLst>
              <a:ext uri="{FF2B5EF4-FFF2-40B4-BE49-F238E27FC236}">
                <a16:creationId xmlns:a16="http://schemas.microsoft.com/office/drawing/2014/main" id="{9B1299C1-078E-F3CC-CA7E-CE56C5A29D7F}"/>
              </a:ext>
            </a:extLst>
          </p:cNvPr>
          <p:cNvSpPr/>
          <p:nvPr/>
        </p:nvSpPr>
        <p:spPr>
          <a:xfrm>
            <a:off x="6717745" y="3860246"/>
            <a:ext cx="65290" cy="883616"/>
          </a:xfrm>
          <a:prstGeom prst="rect">
            <a:avLst/>
          </a:prstGeom>
          <a:solidFill>
            <a:srgbClr val="65AB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ktangel 59">
            <a:extLst>
              <a:ext uri="{FF2B5EF4-FFF2-40B4-BE49-F238E27FC236}">
                <a16:creationId xmlns:a16="http://schemas.microsoft.com/office/drawing/2014/main" id="{59040E95-F3EC-849F-1264-4E276EFAC67C}"/>
              </a:ext>
            </a:extLst>
          </p:cNvPr>
          <p:cNvSpPr/>
          <p:nvPr/>
        </p:nvSpPr>
        <p:spPr>
          <a:xfrm>
            <a:off x="6768016" y="2842230"/>
            <a:ext cx="4270248" cy="883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ktangel 8">
            <a:extLst>
              <a:ext uri="{FF2B5EF4-FFF2-40B4-BE49-F238E27FC236}">
                <a16:creationId xmlns:a16="http://schemas.microsoft.com/office/drawing/2014/main" id="{60D4C137-0BFE-9FB0-E489-BCB3355B3C17}"/>
              </a:ext>
            </a:extLst>
          </p:cNvPr>
          <p:cNvSpPr/>
          <p:nvPr/>
        </p:nvSpPr>
        <p:spPr>
          <a:xfrm>
            <a:off x="6717745" y="2845320"/>
            <a:ext cx="65290" cy="883616"/>
          </a:xfrm>
          <a:prstGeom prst="rect">
            <a:avLst/>
          </a:prstGeom>
          <a:solidFill>
            <a:srgbClr val="6D72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ktangel 60">
            <a:extLst>
              <a:ext uri="{FF2B5EF4-FFF2-40B4-BE49-F238E27FC236}">
                <a16:creationId xmlns:a16="http://schemas.microsoft.com/office/drawing/2014/main" id="{87F6DFBC-F1C3-073E-BC77-3BD633999D84}"/>
              </a:ext>
            </a:extLst>
          </p:cNvPr>
          <p:cNvSpPr/>
          <p:nvPr/>
        </p:nvSpPr>
        <p:spPr>
          <a:xfrm>
            <a:off x="6768016" y="1828819"/>
            <a:ext cx="4270248" cy="883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45">
            <a:extLst>
              <a:ext uri="{FF2B5EF4-FFF2-40B4-BE49-F238E27FC236}">
                <a16:creationId xmlns:a16="http://schemas.microsoft.com/office/drawing/2014/main" id="{C942D56F-4F92-D459-7C35-D1AA19474875}"/>
              </a:ext>
            </a:extLst>
          </p:cNvPr>
          <p:cNvSpPr/>
          <p:nvPr/>
        </p:nvSpPr>
        <p:spPr>
          <a:xfrm>
            <a:off x="6906817" y="2012883"/>
            <a:ext cx="4031149" cy="51548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lvl="0"/>
            <a:r>
              <a:rPr lang="en-US" sz="1200" dirty="0" err="1">
                <a:solidFill>
                  <a:srgbClr val="6F6F6F"/>
                </a:solidFill>
                <a:cs typeface="Calibri" panose="020F0502020204030204" pitchFamily="34" charset="0"/>
              </a:rPr>
              <a:t>Skupno</a:t>
            </a:r>
            <a:r>
              <a:rPr lang="en-US" sz="1200" dirty="0">
                <a:solidFill>
                  <a:srgbClr val="6F6F6F"/>
                </a:solidFill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F6F6F"/>
                </a:solidFill>
                <a:cs typeface="Calibri" panose="020F0502020204030204" pitchFamily="34" charset="0"/>
              </a:rPr>
              <a:t>število</a:t>
            </a:r>
            <a:r>
              <a:rPr lang="en-US" sz="1200" dirty="0">
                <a:solidFill>
                  <a:srgbClr val="6F6F6F"/>
                </a:solidFill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F6F6F"/>
                </a:solidFill>
                <a:cs typeface="Calibri" panose="020F0502020204030204" pitchFamily="34" charset="0"/>
              </a:rPr>
              <a:t>strokovnjakov</a:t>
            </a:r>
            <a:r>
              <a:rPr lang="en-US" sz="1200" dirty="0">
                <a:solidFill>
                  <a:srgbClr val="6F6F6F"/>
                </a:solidFill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F6F6F"/>
                </a:solidFill>
                <a:cs typeface="Calibri" panose="020F0502020204030204" pitchFamily="34" charset="0"/>
              </a:rPr>
              <a:t>na</a:t>
            </a:r>
            <a:r>
              <a:rPr lang="en-US" sz="1200" dirty="0">
                <a:solidFill>
                  <a:srgbClr val="6F6F6F"/>
                </a:solidFill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F6F6F"/>
                </a:solidFill>
                <a:cs typeface="Calibri" panose="020F0502020204030204" pitchFamily="34" charset="0"/>
              </a:rPr>
              <a:t>podlagi</a:t>
            </a:r>
            <a:r>
              <a:rPr lang="en-US" sz="1200" dirty="0">
                <a:solidFill>
                  <a:srgbClr val="6F6F6F"/>
                </a:solidFill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F6F6F"/>
                </a:solidFill>
                <a:cs typeface="Calibri" panose="020F0502020204030204" pitchFamily="34" charset="0"/>
              </a:rPr>
              <a:t>katerih</a:t>
            </a:r>
            <a:r>
              <a:rPr lang="en-US" sz="1200" dirty="0">
                <a:solidFill>
                  <a:srgbClr val="6F6F6F"/>
                </a:solidFill>
                <a:cs typeface="Calibri" panose="020F0502020204030204" pitchFamily="34" charset="0"/>
              </a:rPr>
              <a:t> je </a:t>
            </a:r>
            <a:r>
              <a:rPr lang="en-US" sz="1200" dirty="0" err="1">
                <a:solidFill>
                  <a:srgbClr val="6F6F6F"/>
                </a:solidFill>
                <a:cs typeface="Calibri" panose="020F0502020204030204" pitchFamily="34" charset="0"/>
              </a:rPr>
              <a:t>pripravljeno</a:t>
            </a:r>
            <a:r>
              <a:rPr lang="en-US" sz="1200" dirty="0">
                <a:solidFill>
                  <a:srgbClr val="6F6F6F"/>
                </a:solidFill>
                <a:cs typeface="Calibri" panose="020F0502020204030204" pitchFamily="34" charset="0"/>
              </a:rPr>
              <a:t> to </a:t>
            </a:r>
            <a:r>
              <a:rPr lang="en-US" sz="1200" dirty="0" err="1">
                <a:solidFill>
                  <a:srgbClr val="6F6F6F"/>
                </a:solidFill>
                <a:cs typeface="Calibri" panose="020F0502020204030204" pitchFamily="34" charset="0"/>
              </a:rPr>
              <a:t>poro</a:t>
            </a:r>
            <a:r>
              <a:rPr lang="sl-SI" sz="1200" dirty="0">
                <a:solidFill>
                  <a:srgbClr val="6F6F6F"/>
                </a:solidFill>
                <a:cs typeface="Calibri" panose="020F0502020204030204" pitchFamily="34" charset="0"/>
              </a:rPr>
              <a:t>č</a:t>
            </a:r>
            <a:r>
              <a:rPr lang="en-US" sz="1200" dirty="0" err="1">
                <a:solidFill>
                  <a:srgbClr val="6F6F6F"/>
                </a:solidFill>
                <a:cs typeface="Calibri" panose="020F0502020204030204" pitchFamily="34" charset="0"/>
              </a:rPr>
              <a:t>ilo</a:t>
            </a:r>
            <a:r>
              <a:rPr lang="en-US" sz="1200" dirty="0">
                <a:solidFill>
                  <a:srgbClr val="6F6F6F"/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3" name="Rektangel 8">
            <a:extLst>
              <a:ext uri="{FF2B5EF4-FFF2-40B4-BE49-F238E27FC236}">
                <a16:creationId xmlns:a16="http://schemas.microsoft.com/office/drawing/2014/main" id="{9BE6F487-E2AC-7EF6-F309-754B785FA543}"/>
              </a:ext>
            </a:extLst>
          </p:cNvPr>
          <p:cNvSpPr/>
          <p:nvPr/>
        </p:nvSpPr>
        <p:spPr>
          <a:xfrm>
            <a:off x="6717745" y="1828819"/>
            <a:ext cx="65290" cy="883616"/>
          </a:xfrm>
          <a:prstGeom prst="rect">
            <a:avLst/>
          </a:prstGeom>
          <a:solidFill>
            <a:srgbClr val="6F6F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ounded Rectangle 37">
            <a:extLst>
              <a:ext uri="{FF2B5EF4-FFF2-40B4-BE49-F238E27FC236}">
                <a16:creationId xmlns:a16="http://schemas.microsoft.com/office/drawing/2014/main" id="{A4AA86FD-25C9-9AFB-280D-057FDA6A50F7}"/>
              </a:ext>
            </a:extLst>
          </p:cNvPr>
          <p:cNvSpPr/>
          <p:nvPr/>
        </p:nvSpPr>
        <p:spPr>
          <a:xfrm>
            <a:off x="5442050" y="3849833"/>
            <a:ext cx="1237107" cy="873772"/>
          </a:xfrm>
          <a:prstGeom prst="roundRect">
            <a:avLst>
              <a:gd name="adj" fmla="val 4278"/>
            </a:avLst>
          </a:prstGeom>
          <a:solidFill>
            <a:srgbClr val="65AB67"/>
          </a:solidFill>
          <a:ln>
            <a:solidFill>
              <a:srgbClr val="65AB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326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id="{4437845A-7E34-892F-54D1-A7E77224DF28}"/>
              </a:ext>
            </a:extLst>
          </p:cNvPr>
          <p:cNvSpPr/>
          <p:nvPr/>
        </p:nvSpPr>
        <p:spPr>
          <a:xfrm>
            <a:off x="5173405" y="2839491"/>
            <a:ext cx="1483422" cy="873772"/>
          </a:xfrm>
          <a:prstGeom prst="roundRect">
            <a:avLst>
              <a:gd name="adj" fmla="val 4278"/>
            </a:avLst>
          </a:prstGeom>
          <a:solidFill>
            <a:srgbClr val="6D7276"/>
          </a:solidFill>
          <a:ln>
            <a:solidFill>
              <a:srgbClr val="6D72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326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ounded Rectangle 37">
            <a:extLst>
              <a:ext uri="{FF2B5EF4-FFF2-40B4-BE49-F238E27FC236}">
                <a16:creationId xmlns:a16="http://schemas.microsoft.com/office/drawing/2014/main" id="{E5537790-BC96-2865-0928-DFAF90ECF2B9}"/>
              </a:ext>
            </a:extLst>
          </p:cNvPr>
          <p:cNvSpPr/>
          <p:nvPr/>
        </p:nvSpPr>
        <p:spPr>
          <a:xfrm>
            <a:off x="4763662" y="1828819"/>
            <a:ext cx="1892192" cy="873772"/>
          </a:xfrm>
          <a:prstGeom prst="roundRect">
            <a:avLst>
              <a:gd name="adj" fmla="val 4278"/>
            </a:avLst>
          </a:prstGeom>
          <a:solidFill>
            <a:srgbClr val="414041"/>
          </a:solidFill>
          <a:ln>
            <a:solidFill>
              <a:srgbClr val="4140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326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ounded Rectangle 37">
            <a:extLst>
              <a:ext uri="{FF2B5EF4-FFF2-40B4-BE49-F238E27FC236}">
                <a16:creationId xmlns:a16="http://schemas.microsoft.com/office/drawing/2014/main" id="{5B0C5F85-2846-DF92-4D7A-5B46A8DCC6A6}"/>
              </a:ext>
            </a:extLst>
          </p:cNvPr>
          <p:cNvSpPr/>
          <p:nvPr/>
        </p:nvSpPr>
        <p:spPr>
          <a:xfrm>
            <a:off x="5533222" y="4859031"/>
            <a:ext cx="1131714" cy="873772"/>
          </a:xfrm>
          <a:prstGeom prst="roundRect">
            <a:avLst>
              <a:gd name="adj" fmla="val 4278"/>
            </a:avLst>
          </a:prstGeom>
          <a:solidFill>
            <a:srgbClr val="D9D9D9"/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326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21C2A05-8AF0-5F48-B86B-B58262517809}"/>
              </a:ext>
            </a:extLst>
          </p:cNvPr>
          <p:cNvSpPr/>
          <p:nvPr/>
        </p:nvSpPr>
        <p:spPr>
          <a:xfrm>
            <a:off x="5422511" y="3849833"/>
            <a:ext cx="5694988" cy="895026"/>
          </a:xfrm>
          <a:prstGeom prst="roundRect">
            <a:avLst>
              <a:gd name="adj" fmla="val 4278"/>
            </a:avLst>
          </a:prstGeom>
          <a:noFill/>
          <a:ln w="38100">
            <a:solidFill>
              <a:srgbClr val="65AB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60720" y="173736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2400" b="1">
                <a:solidFill>
                  <a:srgbClr val="FFFFFF"/>
                </a:solidFill>
              </a:defRPr>
            </a:pPr>
            <a:r>
              <a:t>2904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3600" y="274320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2400" b="1">
                <a:solidFill>
                  <a:srgbClr val="FFFFFF"/>
                </a:solidFill>
              </a:defRPr>
            </a:pPr>
            <a:r>
              <a:t>212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3600" y="379476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2400" b="1">
                <a:solidFill>
                  <a:srgbClr val="FFFFFF"/>
                </a:solidFill>
              </a:defRPr>
            </a:pPr>
            <a:r>
              <a:t>74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89320" y="480060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2400" b="1">
                <a:solidFill>
                  <a:srgbClr val="FFFFFF"/>
                </a:solidFill>
              </a:defRPr>
            </a:pPr>
            <a:r>
              <a:t>59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" y="914400"/>
            <a:ext cx="11887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 b="0">
                <a:solidFill>
                  <a:srgbClr val="000000"/>
                </a:solidFill>
              </a:defRPr>
            </a:pPr>
            <a:r>
              <a:t>Percepcija blagovne znamke je določena na podlagi 74 strokovnjakov, ki jih privlači vaše podjetje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58000" y="2743200"/>
            <a:ext cx="4677884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200" b="0">
                <a:solidFill>
                  <a:srgbClr val="6F6F6F"/>
                </a:solidFill>
              </a:defRPr>
            </a:pPr>
            <a:r>
              <a:rPr dirty="0" err="1"/>
              <a:t>Število</a:t>
            </a:r>
            <a:r>
              <a:rPr dirty="0"/>
              <a:t> </a:t>
            </a:r>
            <a:r>
              <a:rPr dirty="0" err="1"/>
              <a:t>strokovnjakov</a:t>
            </a:r>
            <a:r>
              <a:rPr dirty="0"/>
              <a:t> v </a:t>
            </a:r>
            <a:r>
              <a:rPr dirty="0" err="1"/>
              <a:t>ciljni</a:t>
            </a:r>
            <a:r>
              <a:rPr dirty="0"/>
              <a:t> </a:t>
            </a:r>
            <a:r>
              <a:rPr dirty="0" err="1"/>
              <a:t>skupini</a:t>
            </a:r>
            <a:r>
              <a:rPr dirty="0"/>
              <a:t>, ki so </a:t>
            </a:r>
            <a:r>
              <a:rPr dirty="0" err="1"/>
              <a:t>izbrali</a:t>
            </a:r>
            <a:r>
              <a:rPr dirty="0"/>
              <a:t> </a:t>
            </a:r>
            <a:r>
              <a:rPr lang="sl-SI" dirty="0"/>
              <a:t>Vzorčno podjetje </a:t>
            </a:r>
          </a:p>
          <a:p>
            <a:pPr algn="l">
              <a:defRPr sz="1200" b="0">
                <a:solidFill>
                  <a:srgbClr val="6F6F6F"/>
                </a:solidFill>
              </a:defRPr>
            </a:pPr>
            <a:r>
              <a:rPr dirty="0" err="1"/>
              <a:t>kot</a:t>
            </a:r>
            <a:r>
              <a:rPr dirty="0"/>
              <a:t> </a:t>
            </a:r>
            <a:r>
              <a:rPr dirty="0" err="1"/>
              <a:t>Potencialnega</a:t>
            </a:r>
            <a:r>
              <a:rPr dirty="0"/>
              <a:t> </a:t>
            </a:r>
            <a:r>
              <a:rPr dirty="0" err="1"/>
              <a:t>delodajalca</a:t>
            </a:r>
            <a:r>
              <a:rPr dirty="0"/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58000" y="3749039"/>
            <a:ext cx="4677884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200" b="0">
                <a:solidFill>
                  <a:srgbClr val="6F6F6F"/>
                </a:solidFill>
              </a:defRPr>
            </a:pPr>
            <a:r>
              <a:rPr dirty="0" err="1"/>
              <a:t>Število</a:t>
            </a:r>
            <a:r>
              <a:rPr dirty="0"/>
              <a:t> </a:t>
            </a:r>
            <a:r>
              <a:rPr dirty="0" err="1"/>
              <a:t>strokovnjakov</a:t>
            </a:r>
            <a:r>
              <a:rPr dirty="0"/>
              <a:t> v </a:t>
            </a:r>
            <a:r>
              <a:rPr dirty="0" err="1"/>
              <a:t>ciljni</a:t>
            </a:r>
            <a:r>
              <a:rPr dirty="0"/>
              <a:t> </a:t>
            </a:r>
            <a:r>
              <a:rPr dirty="0" err="1"/>
              <a:t>skupini</a:t>
            </a:r>
            <a:r>
              <a:rPr dirty="0"/>
              <a:t>, ki so </a:t>
            </a:r>
            <a:r>
              <a:rPr dirty="0" err="1"/>
              <a:t>izbrali</a:t>
            </a:r>
            <a:r>
              <a:rPr dirty="0"/>
              <a:t> </a:t>
            </a:r>
            <a:r>
              <a:rPr lang="sl-SI" dirty="0"/>
              <a:t>Vzorčno podjetje </a:t>
            </a:r>
          </a:p>
          <a:p>
            <a:pPr algn="l">
              <a:defRPr sz="1200" b="0">
                <a:solidFill>
                  <a:srgbClr val="6F6F6F"/>
                </a:solidFill>
              </a:defRPr>
            </a:pPr>
            <a:r>
              <a:rPr dirty="0" err="1"/>
              <a:t>kot</a:t>
            </a:r>
            <a:r>
              <a:rPr dirty="0"/>
              <a:t> </a:t>
            </a:r>
            <a:r>
              <a:rPr dirty="0" err="1"/>
              <a:t>Uglednega</a:t>
            </a:r>
            <a:r>
              <a:rPr dirty="0"/>
              <a:t> </a:t>
            </a:r>
            <a:r>
              <a:rPr dirty="0" err="1"/>
              <a:t>delodajalca</a:t>
            </a:r>
            <a:r>
              <a:rPr dirty="0"/>
              <a:t> (</a:t>
            </a:r>
            <a:r>
              <a:rPr dirty="0" err="1"/>
              <a:t>oboževalci</a:t>
            </a:r>
            <a:r>
              <a:rPr dirty="0"/>
              <a:t>).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58000" y="4703449"/>
            <a:ext cx="40591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200" b="0">
                <a:solidFill>
                  <a:srgbClr val="6F6F6F"/>
                </a:solidFill>
              </a:defRPr>
            </a:pPr>
            <a:r>
              <a:rPr dirty="0" err="1"/>
              <a:t>Število</a:t>
            </a:r>
            <a:r>
              <a:rPr dirty="0"/>
              <a:t> </a:t>
            </a:r>
            <a:r>
              <a:rPr dirty="0" err="1"/>
              <a:t>strokovnjakov</a:t>
            </a:r>
            <a:r>
              <a:rPr dirty="0"/>
              <a:t>, ki </a:t>
            </a:r>
            <a:r>
              <a:rPr dirty="0" err="1"/>
              <a:t>jih</a:t>
            </a:r>
            <a:r>
              <a:rPr dirty="0"/>
              <a:t> </a:t>
            </a:r>
            <a:r>
              <a:rPr dirty="0" err="1"/>
              <a:t>privlači</a:t>
            </a:r>
            <a:r>
              <a:rPr dirty="0"/>
              <a:t> </a:t>
            </a:r>
            <a:r>
              <a:rPr lang="sl-SI" dirty="0"/>
              <a:t>Vzorčno podjetje </a:t>
            </a:r>
          </a:p>
          <a:p>
            <a:pPr algn="l">
              <a:defRPr sz="1200" b="0">
                <a:solidFill>
                  <a:srgbClr val="6F6F6F"/>
                </a:solidFill>
              </a:defRPr>
            </a:pPr>
            <a:r>
              <a:rPr dirty="0"/>
              <a:t>in so se </a:t>
            </a:r>
            <a:r>
              <a:rPr dirty="0" err="1"/>
              <a:t>prijavili</a:t>
            </a:r>
            <a:r>
              <a:rPr dirty="0"/>
              <a:t> </a:t>
            </a:r>
            <a:r>
              <a:rPr dirty="0" err="1"/>
              <a:t>ali</a:t>
            </a:r>
            <a:r>
              <a:rPr lang="sl-SI" dirty="0"/>
              <a:t> </a:t>
            </a:r>
            <a:r>
              <a:rPr dirty="0"/>
              <a:t>se </a:t>
            </a:r>
            <a:r>
              <a:rPr dirty="0" err="1"/>
              <a:t>bodo</a:t>
            </a:r>
            <a:r>
              <a:rPr dirty="0"/>
              <a:t> </a:t>
            </a:r>
            <a:r>
              <a:rPr dirty="0" err="1"/>
              <a:t>prijavili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razpisana</a:t>
            </a:r>
            <a:r>
              <a:rPr dirty="0"/>
              <a:t> </a:t>
            </a:r>
            <a:r>
              <a:rPr dirty="0" err="1"/>
              <a:t>delovna</a:t>
            </a:r>
            <a:r>
              <a:rPr dirty="0"/>
              <a:t> </a:t>
            </a:r>
            <a:endParaRPr lang="sl-SI" dirty="0"/>
          </a:p>
          <a:p>
            <a:pPr algn="l">
              <a:defRPr sz="1200" b="0">
                <a:solidFill>
                  <a:srgbClr val="6F6F6F"/>
                </a:solidFill>
              </a:defRPr>
            </a:pPr>
            <a:r>
              <a:rPr dirty="0" err="1"/>
              <a:t>mesta</a:t>
            </a:r>
            <a:r>
              <a:rPr dirty="0"/>
              <a:t> v </a:t>
            </a:r>
            <a:r>
              <a:rPr dirty="0" err="1"/>
              <a:t>njihovem</a:t>
            </a:r>
            <a:r>
              <a:rPr dirty="0"/>
              <a:t> </a:t>
            </a:r>
            <a:r>
              <a:rPr dirty="0" err="1"/>
              <a:t>podjetju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3106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12E9-18CF-64D4-DA97-C366E832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Pregled najbolj pomembnih dejavnikov, ki jih kandidati povezujejo z vami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A7D87-41C2-A262-62F2-C7B6625D1B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8388A296-B6ED-6124-B28D-40A974F7515D}"/>
              </a:ext>
            </a:extLst>
          </p:cNvPr>
          <p:cNvSpPr/>
          <p:nvPr/>
        </p:nvSpPr>
        <p:spPr>
          <a:xfrm>
            <a:off x="879793" y="1968110"/>
            <a:ext cx="4876138" cy="3545104"/>
          </a:xfrm>
          <a:prstGeom prst="round2SameRect">
            <a:avLst>
              <a:gd name="adj1" fmla="val 0"/>
              <a:gd name="adj2" fmla="val 5547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189885-43B3-85F3-62E1-BEA893AD0D2A}"/>
              </a:ext>
            </a:extLst>
          </p:cNvPr>
          <p:cNvSpPr/>
          <p:nvPr/>
        </p:nvSpPr>
        <p:spPr>
          <a:xfrm>
            <a:off x="879793" y="1629677"/>
            <a:ext cx="4876138" cy="464063"/>
          </a:xfrm>
          <a:custGeom>
            <a:avLst/>
            <a:gdLst>
              <a:gd name="connsiteX0" fmla="*/ 94826 w 4876138"/>
              <a:gd name="connsiteY0" fmla="*/ 0 h 448271"/>
              <a:gd name="connsiteX1" fmla="*/ 4781312 w 4876138"/>
              <a:gd name="connsiteY1" fmla="*/ 0 h 448271"/>
              <a:gd name="connsiteX2" fmla="*/ 4876138 w 4876138"/>
              <a:gd name="connsiteY2" fmla="*/ 94826 h 448271"/>
              <a:gd name="connsiteX3" fmla="*/ 4876138 w 4876138"/>
              <a:gd name="connsiteY3" fmla="*/ 243502 h 448271"/>
              <a:gd name="connsiteX4" fmla="*/ 4876138 w 4876138"/>
              <a:gd name="connsiteY4" fmla="*/ 350911 h 448271"/>
              <a:gd name="connsiteX5" fmla="*/ 4876138 w 4876138"/>
              <a:gd name="connsiteY5" fmla="*/ 448271 h 448271"/>
              <a:gd name="connsiteX6" fmla="*/ 0 w 4876138"/>
              <a:gd name="connsiteY6" fmla="*/ 448271 h 448271"/>
              <a:gd name="connsiteX7" fmla="*/ 0 w 4876138"/>
              <a:gd name="connsiteY7" fmla="*/ 350911 h 448271"/>
              <a:gd name="connsiteX8" fmla="*/ 0 w 4876138"/>
              <a:gd name="connsiteY8" fmla="*/ 243502 h 448271"/>
              <a:gd name="connsiteX9" fmla="*/ 0 w 4876138"/>
              <a:gd name="connsiteY9" fmla="*/ 94826 h 448271"/>
              <a:gd name="connsiteX10" fmla="*/ 94826 w 4876138"/>
              <a:gd name="connsiteY10" fmla="*/ 0 h 44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6138" h="448271">
                <a:moveTo>
                  <a:pt x="94826" y="0"/>
                </a:moveTo>
                <a:lnTo>
                  <a:pt x="4781312" y="0"/>
                </a:lnTo>
                <a:cubicBezTo>
                  <a:pt x="4833683" y="0"/>
                  <a:pt x="4876138" y="42455"/>
                  <a:pt x="4876138" y="94826"/>
                </a:cubicBezTo>
                <a:lnTo>
                  <a:pt x="4876138" y="243502"/>
                </a:lnTo>
                <a:lnTo>
                  <a:pt x="4876138" y="350911"/>
                </a:lnTo>
                <a:lnTo>
                  <a:pt x="4876138" y="448271"/>
                </a:lnTo>
                <a:lnTo>
                  <a:pt x="0" y="448271"/>
                </a:lnTo>
                <a:lnTo>
                  <a:pt x="0" y="350911"/>
                </a:lnTo>
                <a:lnTo>
                  <a:pt x="0" y="243502"/>
                </a:lnTo>
                <a:lnTo>
                  <a:pt x="0" y="94826"/>
                </a:lnTo>
                <a:cubicBezTo>
                  <a:pt x="0" y="42455"/>
                  <a:pt x="42455" y="0"/>
                  <a:pt x="9482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36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B54CD8CB-F928-CDCE-A305-DC84A93837B6}"/>
              </a:ext>
            </a:extLst>
          </p:cNvPr>
          <p:cNvSpPr/>
          <p:nvPr/>
        </p:nvSpPr>
        <p:spPr>
          <a:xfrm>
            <a:off x="6264938" y="2093740"/>
            <a:ext cx="4876138" cy="3419474"/>
          </a:xfrm>
          <a:prstGeom prst="round2SameRect">
            <a:avLst>
              <a:gd name="adj1" fmla="val 0"/>
              <a:gd name="adj2" fmla="val 5547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EFE8BB-1327-4FA4-3C3B-CCD3C68EBDF7}"/>
              </a:ext>
            </a:extLst>
          </p:cNvPr>
          <p:cNvSpPr/>
          <p:nvPr/>
        </p:nvSpPr>
        <p:spPr>
          <a:xfrm>
            <a:off x="6264938" y="1629677"/>
            <a:ext cx="4876138" cy="464063"/>
          </a:xfrm>
          <a:custGeom>
            <a:avLst/>
            <a:gdLst>
              <a:gd name="connsiteX0" fmla="*/ 94826 w 4876138"/>
              <a:gd name="connsiteY0" fmla="*/ 0 h 448271"/>
              <a:gd name="connsiteX1" fmla="*/ 4781312 w 4876138"/>
              <a:gd name="connsiteY1" fmla="*/ 0 h 448271"/>
              <a:gd name="connsiteX2" fmla="*/ 4876138 w 4876138"/>
              <a:gd name="connsiteY2" fmla="*/ 94826 h 448271"/>
              <a:gd name="connsiteX3" fmla="*/ 4876138 w 4876138"/>
              <a:gd name="connsiteY3" fmla="*/ 243502 h 448271"/>
              <a:gd name="connsiteX4" fmla="*/ 4876138 w 4876138"/>
              <a:gd name="connsiteY4" fmla="*/ 350911 h 448271"/>
              <a:gd name="connsiteX5" fmla="*/ 4876138 w 4876138"/>
              <a:gd name="connsiteY5" fmla="*/ 448271 h 448271"/>
              <a:gd name="connsiteX6" fmla="*/ 0 w 4876138"/>
              <a:gd name="connsiteY6" fmla="*/ 448271 h 448271"/>
              <a:gd name="connsiteX7" fmla="*/ 0 w 4876138"/>
              <a:gd name="connsiteY7" fmla="*/ 350911 h 448271"/>
              <a:gd name="connsiteX8" fmla="*/ 0 w 4876138"/>
              <a:gd name="connsiteY8" fmla="*/ 243502 h 448271"/>
              <a:gd name="connsiteX9" fmla="*/ 0 w 4876138"/>
              <a:gd name="connsiteY9" fmla="*/ 94826 h 448271"/>
              <a:gd name="connsiteX10" fmla="*/ 94826 w 4876138"/>
              <a:gd name="connsiteY10" fmla="*/ 0 h 44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6138" h="448271">
                <a:moveTo>
                  <a:pt x="94826" y="0"/>
                </a:moveTo>
                <a:lnTo>
                  <a:pt x="4781312" y="0"/>
                </a:lnTo>
                <a:cubicBezTo>
                  <a:pt x="4833683" y="0"/>
                  <a:pt x="4876138" y="42455"/>
                  <a:pt x="4876138" y="94826"/>
                </a:cubicBezTo>
                <a:lnTo>
                  <a:pt x="4876138" y="243502"/>
                </a:lnTo>
                <a:lnTo>
                  <a:pt x="4876138" y="350911"/>
                </a:lnTo>
                <a:lnTo>
                  <a:pt x="4876138" y="448271"/>
                </a:lnTo>
                <a:lnTo>
                  <a:pt x="0" y="448271"/>
                </a:lnTo>
                <a:lnTo>
                  <a:pt x="0" y="350911"/>
                </a:lnTo>
                <a:lnTo>
                  <a:pt x="0" y="243502"/>
                </a:lnTo>
                <a:lnTo>
                  <a:pt x="0" y="94826"/>
                </a:lnTo>
                <a:cubicBezTo>
                  <a:pt x="0" y="42455"/>
                  <a:pt x="42455" y="0"/>
                  <a:pt x="9482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36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ruta 38">
            <a:extLst>
              <a:ext uri="{FF2B5EF4-FFF2-40B4-BE49-F238E27FC236}">
                <a16:creationId xmlns:a16="http://schemas.microsoft.com/office/drawing/2014/main" id="{09430774-7B5F-4F63-2156-1B7B4A4FFF65}"/>
              </a:ext>
            </a:extLst>
          </p:cNvPr>
          <p:cNvSpPr txBox="1"/>
          <p:nvPr/>
        </p:nvSpPr>
        <p:spPr>
          <a:xfrm>
            <a:off x="2156605" y="1734288"/>
            <a:ext cx="199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b="1" dirty="0">
                <a:solidFill>
                  <a:schemeClr val="bg1"/>
                </a:solidFill>
              </a:rPr>
              <a:t>TOP 10 DEJAVNIKOV 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5B3D94-BA7B-F11F-53B2-1B9E1A2EC05A}"/>
              </a:ext>
            </a:extLst>
          </p:cNvPr>
          <p:cNvGrpSpPr/>
          <p:nvPr/>
        </p:nvGrpSpPr>
        <p:grpSpPr>
          <a:xfrm>
            <a:off x="6214857" y="6116956"/>
            <a:ext cx="6230061" cy="424555"/>
            <a:chOff x="3459249" y="5544949"/>
            <a:chExt cx="6230061" cy="424555"/>
          </a:xfrm>
        </p:grpSpPr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85A50DD1-615F-266B-AC7D-66854B6A1479}"/>
                </a:ext>
              </a:extLst>
            </p:cNvPr>
            <p:cNvSpPr txBox="1"/>
            <p:nvPr/>
          </p:nvSpPr>
          <p:spPr>
            <a:xfrm>
              <a:off x="3793458" y="5556281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Ugled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in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podoba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delodajalca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58434E2B-929F-B2CC-8697-8F2AF86C6643}"/>
                </a:ext>
              </a:extLst>
            </p:cNvPr>
            <p:cNvSpPr txBox="1"/>
            <p:nvPr/>
          </p:nvSpPr>
          <p:spPr>
            <a:xfrm>
              <a:off x="7072677" y="5556281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Ljudje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in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kultura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B9D9C09F-79C2-3F61-425F-3898BD490866}"/>
                </a:ext>
              </a:extLst>
            </p:cNvPr>
            <p:cNvSpPr txBox="1"/>
            <p:nvPr/>
          </p:nvSpPr>
          <p:spPr>
            <a:xfrm>
              <a:off x="3791667" y="5808689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Priložnosti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za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napredovanje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in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nagrajevanje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246F51-29E4-20AC-12B5-272BB774E728}"/>
                </a:ext>
              </a:extLst>
            </p:cNvPr>
            <p:cNvSpPr txBox="1"/>
            <p:nvPr/>
          </p:nvSpPr>
          <p:spPr>
            <a:xfrm>
              <a:off x="7070886" y="5808690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Zna</a:t>
              </a:r>
              <a:r>
                <a:rPr kumimoji="0" lang="sl-SI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č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ilnosti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delovnega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mesta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ktangel 49">
              <a:extLst>
                <a:ext uri="{FF2B5EF4-FFF2-40B4-BE49-F238E27FC236}">
                  <a16:creationId xmlns:a16="http://schemas.microsoft.com/office/drawing/2014/main" id="{855CD56C-A445-D0B9-0693-6F47C566D6B0}"/>
                </a:ext>
              </a:extLst>
            </p:cNvPr>
            <p:cNvSpPr/>
            <p:nvPr/>
          </p:nvSpPr>
          <p:spPr>
            <a:xfrm>
              <a:off x="3459249" y="5544949"/>
              <a:ext cx="185145" cy="178769"/>
            </a:xfrm>
            <a:prstGeom prst="rect">
              <a:avLst/>
            </a:prstGeom>
            <a:solidFill>
              <a:srgbClr val="CC65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highlight>
                  <a:srgbClr val="CC651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ktangel 50">
              <a:extLst>
                <a:ext uri="{FF2B5EF4-FFF2-40B4-BE49-F238E27FC236}">
                  <a16:creationId xmlns:a16="http://schemas.microsoft.com/office/drawing/2014/main" id="{1C7094E0-8453-5DE9-6B1D-44A6811C00D9}"/>
                </a:ext>
              </a:extLst>
            </p:cNvPr>
            <p:cNvSpPr/>
            <p:nvPr/>
          </p:nvSpPr>
          <p:spPr>
            <a:xfrm>
              <a:off x="3459249" y="5790735"/>
              <a:ext cx="185145" cy="178769"/>
            </a:xfrm>
            <a:prstGeom prst="rect">
              <a:avLst/>
            </a:prstGeom>
            <a:solidFill>
              <a:srgbClr val="F7E3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Rektangel 51">
              <a:extLst>
                <a:ext uri="{FF2B5EF4-FFF2-40B4-BE49-F238E27FC236}">
                  <a16:creationId xmlns:a16="http://schemas.microsoft.com/office/drawing/2014/main" id="{A5524A6B-5CAF-AF16-5962-1A5396B3AD4E}"/>
                </a:ext>
              </a:extLst>
            </p:cNvPr>
            <p:cNvSpPr/>
            <p:nvPr/>
          </p:nvSpPr>
          <p:spPr>
            <a:xfrm>
              <a:off x="6751786" y="5544949"/>
              <a:ext cx="185145" cy="17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Rektangel 55">
              <a:extLst>
                <a:ext uri="{FF2B5EF4-FFF2-40B4-BE49-F238E27FC236}">
                  <a16:creationId xmlns:a16="http://schemas.microsoft.com/office/drawing/2014/main" id="{FED3D7D7-E8D6-F8A1-EFC8-D142DFE835FC}"/>
                </a:ext>
              </a:extLst>
            </p:cNvPr>
            <p:cNvSpPr/>
            <p:nvPr/>
          </p:nvSpPr>
          <p:spPr>
            <a:xfrm>
              <a:off x="6751786" y="5790735"/>
              <a:ext cx="185145" cy="178769"/>
            </a:xfrm>
            <a:prstGeom prst="rect">
              <a:avLst/>
            </a:prstGeom>
            <a:solidFill>
              <a:srgbClr val="13273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9" name="textruta 38">
            <a:extLst>
              <a:ext uri="{FF2B5EF4-FFF2-40B4-BE49-F238E27FC236}">
                <a16:creationId xmlns:a16="http://schemas.microsoft.com/office/drawing/2014/main" id="{227FA21D-8FD9-67EE-0538-B9577CEA9AF2}"/>
              </a:ext>
            </a:extLst>
          </p:cNvPr>
          <p:cNvSpPr txBox="1"/>
          <p:nvPr/>
        </p:nvSpPr>
        <p:spPr>
          <a:xfrm>
            <a:off x="7214026" y="1698193"/>
            <a:ext cx="2898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b="1" dirty="0">
                <a:solidFill>
                  <a:schemeClr val="bg1"/>
                </a:solidFill>
              </a:rPr>
              <a:t>TOP 10 ASOCIACIJ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97280" y="2103120"/>
            <a:ext cx="246888" cy="246888"/>
          </a:xfrm>
          <a:prstGeom prst="rect">
            <a:avLst/>
          </a:prstGeom>
          <a:solidFill>
            <a:srgbClr val="5A7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1435608" y="2103120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Spoštovanje zaposlenih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097280" y="2441448"/>
            <a:ext cx="246888" cy="246888"/>
          </a:xfrm>
          <a:prstGeom prst="rect">
            <a:avLst/>
          </a:prstGeom>
          <a:solidFill>
            <a:srgbClr val="5A7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1435608" y="2441448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Prijetni medosebni odnosi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97280" y="2779776"/>
            <a:ext cx="246888" cy="246888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1435608" y="2779776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Konkurenčna osnovna plača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097280" y="3118104"/>
            <a:ext cx="246888" cy="246888"/>
          </a:xfrm>
          <a:prstGeom prst="rect">
            <a:avLst/>
          </a:prstGeom>
          <a:solidFill>
            <a:srgbClr val="5A7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1435608" y="3118104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Uravnoteženost med delom in zasebnim življenjem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097280" y="3456432"/>
            <a:ext cx="246888" cy="246888"/>
          </a:xfrm>
          <a:prstGeom prst="rect">
            <a:avLst/>
          </a:prstGeom>
          <a:solidFill>
            <a:srgbClr val="1B37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TextBox 68"/>
          <p:cNvSpPr txBox="1"/>
          <p:nvPr/>
        </p:nvSpPr>
        <p:spPr>
          <a:xfrm>
            <a:off x="1435608" y="3456432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Zagotovljena zaposlitev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097280" y="3794760"/>
            <a:ext cx="246888" cy="246888"/>
          </a:xfrm>
          <a:prstGeom prst="rect">
            <a:avLst/>
          </a:prstGeom>
          <a:solidFill>
            <a:srgbClr val="EE8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1435608" y="3794760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Kakovostni izdelki in storitve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97280" y="4133088"/>
            <a:ext cx="246888" cy="246888"/>
          </a:xfrm>
          <a:prstGeom prst="rect">
            <a:avLst/>
          </a:prstGeom>
          <a:solidFill>
            <a:srgbClr val="5A7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TextBox 72"/>
          <p:cNvSpPr txBox="1"/>
          <p:nvPr/>
        </p:nvSpPr>
        <p:spPr>
          <a:xfrm>
            <a:off x="1435608" y="4133088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Prepoznavanje uspešnosti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097280" y="4471416"/>
            <a:ext cx="246888" cy="246888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TextBox 74"/>
          <p:cNvSpPr txBox="1"/>
          <p:nvPr/>
        </p:nvSpPr>
        <p:spPr>
          <a:xfrm>
            <a:off x="1435608" y="4471416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Finančna rast posameznika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097280" y="4809744"/>
            <a:ext cx="246888" cy="246888"/>
          </a:xfrm>
          <a:prstGeom prst="rect">
            <a:avLst/>
          </a:prstGeom>
          <a:solidFill>
            <a:srgbClr val="EE8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1435608" y="4809744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Jasni in ambiciozni cilji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097280" y="5148072"/>
            <a:ext cx="246888" cy="246888"/>
          </a:xfrm>
          <a:prstGeom prst="rect">
            <a:avLst/>
          </a:prstGeom>
          <a:solidFill>
            <a:srgbClr val="1B37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9" name="TextBox 78"/>
          <p:cNvSpPr txBox="1"/>
          <p:nvPr/>
        </p:nvSpPr>
        <p:spPr>
          <a:xfrm>
            <a:off x="1435608" y="5148072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Prilagodljivi delovni pogoji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400800" y="2103120"/>
            <a:ext cx="246888" cy="246888"/>
          </a:xfrm>
          <a:prstGeom prst="rect">
            <a:avLst/>
          </a:prstGeom>
          <a:solidFill>
            <a:srgbClr val="EE8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6739128" y="2103120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Uspešnost na trgu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400800" y="2441448"/>
            <a:ext cx="246888" cy="246888"/>
          </a:xfrm>
          <a:prstGeom prst="rect">
            <a:avLst/>
          </a:prstGeom>
          <a:solidFill>
            <a:srgbClr val="EE8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6739128" y="2441448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Prestižna blagovna znamka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400800" y="2779776"/>
            <a:ext cx="246888" cy="246888"/>
          </a:xfrm>
          <a:prstGeom prst="rect">
            <a:avLst/>
          </a:prstGeom>
          <a:solidFill>
            <a:srgbClr val="EE8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6739128" y="2779776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Jasni in ambiciozni cilji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400800" y="3118104"/>
            <a:ext cx="246888" cy="246888"/>
          </a:xfrm>
          <a:prstGeom prst="rect">
            <a:avLst/>
          </a:prstGeom>
          <a:solidFill>
            <a:srgbClr val="5A7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7" name="TextBox 86"/>
          <p:cNvSpPr txBox="1"/>
          <p:nvPr/>
        </p:nvSpPr>
        <p:spPr>
          <a:xfrm>
            <a:off x="6739128" y="3118104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Prepoznavanje uspešnosti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400800" y="3456432"/>
            <a:ext cx="246888" cy="246888"/>
          </a:xfrm>
          <a:prstGeom prst="rect">
            <a:avLst/>
          </a:prstGeom>
          <a:solidFill>
            <a:srgbClr val="5A7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TextBox 88"/>
          <p:cNvSpPr txBox="1"/>
          <p:nvPr/>
        </p:nvSpPr>
        <p:spPr>
          <a:xfrm>
            <a:off x="6739128" y="3456432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Prijetni medosebni odnosi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400800" y="3794760"/>
            <a:ext cx="246888" cy="246888"/>
          </a:xfrm>
          <a:prstGeom prst="rect">
            <a:avLst/>
          </a:prstGeom>
          <a:solidFill>
            <a:srgbClr val="EE8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1" name="TextBox 90"/>
          <p:cNvSpPr txBox="1"/>
          <p:nvPr/>
        </p:nvSpPr>
        <p:spPr>
          <a:xfrm>
            <a:off x="6739128" y="3794760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Rast in produktivnost podjetja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400800" y="4133088"/>
            <a:ext cx="246888" cy="246888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3" name="TextBox 92"/>
          <p:cNvSpPr txBox="1"/>
          <p:nvPr/>
        </p:nvSpPr>
        <p:spPr>
          <a:xfrm>
            <a:off x="6739128" y="4133088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Konkurenčna osnovna plača</a:t>
            </a:r>
          </a:p>
        </p:txBody>
      </p:sp>
      <p:sp>
        <p:nvSpPr>
          <p:cNvPr id="94" name="Rectangle 93"/>
          <p:cNvSpPr/>
          <p:nvPr/>
        </p:nvSpPr>
        <p:spPr>
          <a:xfrm>
            <a:off x="6400800" y="4471416"/>
            <a:ext cx="246888" cy="246888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TextBox 94"/>
          <p:cNvSpPr txBox="1"/>
          <p:nvPr/>
        </p:nvSpPr>
        <p:spPr>
          <a:xfrm>
            <a:off x="6739128" y="4471416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Dobra referenca za nadaljnjo kariero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400800" y="4809744"/>
            <a:ext cx="246888" cy="246888"/>
          </a:xfrm>
          <a:prstGeom prst="rect">
            <a:avLst/>
          </a:prstGeom>
          <a:solidFill>
            <a:srgbClr val="EE8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7" name="TextBox 96"/>
          <p:cNvSpPr txBox="1"/>
          <p:nvPr/>
        </p:nvSpPr>
        <p:spPr>
          <a:xfrm>
            <a:off x="6739128" y="4809744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Kakovostni izdelki in storitve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400800" y="5148072"/>
            <a:ext cx="246888" cy="246888"/>
          </a:xfrm>
          <a:prstGeom prst="rect">
            <a:avLst/>
          </a:prstGeom>
          <a:solidFill>
            <a:srgbClr val="1B37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9" name="TextBox 98"/>
          <p:cNvSpPr txBox="1"/>
          <p:nvPr/>
        </p:nvSpPr>
        <p:spPr>
          <a:xfrm>
            <a:off x="6739128" y="5148072"/>
            <a:ext cx="3657600" cy="246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Zagotovljena zaposlitev</a:t>
            </a:r>
          </a:p>
        </p:txBody>
      </p:sp>
    </p:spTree>
    <p:extLst>
      <p:ext uri="{BB962C8B-B14F-4D97-AF65-F5344CB8AC3E}">
        <p14:creationId xmlns:p14="http://schemas.microsoft.com/office/powerpoint/2010/main" val="36223398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93D7-DFBA-F2B5-1706-0EE8AE7E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Primerjava rezultatov s konkurenti</a:t>
            </a:r>
            <a:r>
              <a:rPr lang="en-GB" dirty="0"/>
              <a:t> (1/4)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15530-8868-3F58-352A-E5E0309A6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5A1F4-E44A-2F24-A75C-3D887A138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800" y="3116204"/>
            <a:ext cx="1845699" cy="1480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C03FBF-8D78-4907-1559-FA8592F1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408" y="3816638"/>
            <a:ext cx="1845699" cy="943211"/>
          </a:xfrm>
          <a:prstGeom prst="rect">
            <a:avLst/>
          </a:prstGeom>
        </p:spPr>
      </p:pic>
      <p:pic>
        <p:nvPicPr>
          <p:cNvPr id="8" name="Picture 7" descr="Coca-Cola HBC Slovenija d.o.o._att_li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05840"/>
            <a:ext cx="987552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69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93D7-DFBA-F2B5-1706-0EE8AE7E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Primerjava rezultatov s konkurenti</a:t>
            </a:r>
            <a:r>
              <a:rPr lang="en-GB" dirty="0"/>
              <a:t> (2/4)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15530-8868-3F58-352A-E5E0309A6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5A1F4-E44A-2F24-A75C-3D887A138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800" y="3116204"/>
            <a:ext cx="1845699" cy="1480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C03FBF-8D78-4907-1559-FA8592F1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408" y="3816638"/>
            <a:ext cx="1845699" cy="943211"/>
          </a:xfrm>
          <a:prstGeom prst="rect">
            <a:avLst/>
          </a:prstGeom>
        </p:spPr>
      </p:pic>
      <p:pic>
        <p:nvPicPr>
          <p:cNvPr id="8" name="Picture 7" descr="Coca-Cola HBC Slovenija d.o.o._att_pzn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05840"/>
            <a:ext cx="987552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427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93D7-DFBA-F2B5-1706-0EE8AE7E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Primerjava rezultatov s konkurenti</a:t>
            </a:r>
            <a:r>
              <a:rPr lang="en-GB" dirty="0"/>
              <a:t> (3/4)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15530-8868-3F58-352A-E5E0309A6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5A1F4-E44A-2F24-A75C-3D887A138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800" y="3116204"/>
            <a:ext cx="1845699" cy="1480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C03FBF-8D78-4907-1559-FA8592F1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408" y="3816638"/>
            <a:ext cx="1845699" cy="943211"/>
          </a:xfrm>
          <a:prstGeom prst="rect">
            <a:avLst/>
          </a:prstGeom>
        </p:spPr>
      </p:pic>
      <p:pic>
        <p:nvPicPr>
          <p:cNvPr id="8" name="Picture 7" descr="Coca-Cola HBC Slovenija d.o.o._att_uip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05840"/>
            <a:ext cx="987552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21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93D7-DFBA-F2B5-1706-0EE8AE7E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Primerjava rezultatov s konkurenti</a:t>
            </a:r>
            <a:r>
              <a:rPr lang="en-GB"/>
              <a:t> (4/4</a:t>
            </a:r>
            <a:r>
              <a:rPr lang="en-GB" dirty="0"/>
              <a:t>)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15530-8868-3F58-352A-E5E0309A6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5A1F4-E44A-2F24-A75C-3D887A138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800" y="3116204"/>
            <a:ext cx="1845699" cy="1480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C03FBF-8D78-4907-1559-FA8592F1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408" y="3816638"/>
            <a:ext cx="1845699" cy="943211"/>
          </a:xfrm>
          <a:prstGeom prst="rect">
            <a:avLst/>
          </a:prstGeom>
        </p:spPr>
      </p:pic>
      <p:pic>
        <p:nvPicPr>
          <p:cNvPr id="8" name="Picture 7" descr="Coca-Cola HBC Slovenija d.o.o._att_zd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05840"/>
            <a:ext cx="987552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982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6D70-2777-0A0B-BC4B-79E85D9E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strokovnjaki povezujejo z vami in z vašimi konkurenti?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D7C32-031D-1A6D-8311-14CC24CE22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7" name="textruta 9">
            <a:extLst>
              <a:ext uri="{FF2B5EF4-FFF2-40B4-BE49-F238E27FC236}">
                <a16:creationId xmlns:a16="http://schemas.microsoft.com/office/drawing/2014/main" id="{A947D5A2-D9EE-8F1F-EA6C-1E14AFA56303}"/>
              </a:ext>
            </a:extLst>
          </p:cNvPr>
          <p:cNvSpPr txBox="1"/>
          <p:nvPr/>
        </p:nvSpPr>
        <p:spPr>
          <a:xfrm>
            <a:off x="717672" y="3642946"/>
            <a:ext cx="1338191" cy="28777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7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Deloitte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31AC8CC4-4C11-0A74-BE12-521455BFC165}"/>
              </a:ext>
            </a:extLst>
          </p:cNvPr>
          <p:cNvSpPr/>
          <p:nvPr/>
        </p:nvSpPr>
        <p:spPr>
          <a:xfrm>
            <a:off x="600852" y="3179808"/>
            <a:ext cx="1920240" cy="1188720"/>
          </a:xfrm>
          <a:prstGeom prst="teardrop">
            <a:avLst/>
          </a:prstGeom>
          <a:solidFill>
            <a:srgbClr val="2C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EAEAE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227447"/>
            <a:ext cx="1620957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1500" b="0">
                <a:solidFill>
                  <a:srgbClr val="FFFFFF"/>
                </a:solidFill>
              </a:defRPr>
            </a:pPr>
            <a:r>
              <a:rPr lang="sl-SI" dirty="0"/>
              <a:t>Vzorčno podjetje</a:t>
            </a:r>
            <a:endParaRPr dirty="0"/>
          </a:p>
        </p:txBody>
      </p:sp>
      <p:pic>
        <p:nvPicPr>
          <p:cNvPr id="10" name="Picture 9" descr="Coca-Cola HBC Slovenija d.o.o._asociacij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64592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206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5A25-9EAA-6B2B-FDC7-8FE27A0E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Dejavniki, kjer ste najvišje ocenjeni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69DAA-3D44-E9D0-F382-3A8523DF6E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att_comparison_top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0" y="1371600"/>
            <a:ext cx="6126480" cy="502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B32AF0-EF17-9420-910C-E6EE622E8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234" y="1275348"/>
            <a:ext cx="1201630" cy="485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FC35A6-8D76-138C-591E-27B212D1E93D}"/>
              </a:ext>
            </a:extLst>
          </p:cNvPr>
          <p:cNvSpPr txBox="1"/>
          <p:nvPr/>
        </p:nvSpPr>
        <p:spPr>
          <a:xfrm>
            <a:off x="4697724" y="1503516"/>
            <a:ext cx="1113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/>
              <a:t>Vzorčno podjetje</a:t>
            </a:r>
          </a:p>
        </p:txBody>
      </p:sp>
    </p:spTree>
    <p:extLst>
      <p:ext uri="{BB962C8B-B14F-4D97-AF65-F5344CB8AC3E}">
        <p14:creationId xmlns:p14="http://schemas.microsoft.com/office/powerpoint/2010/main" val="204931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0F9425-61FD-8DBC-A6F6-B19C80830FC4}"/>
              </a:ext>
            </a:extLst>
          </p:cNvPr>
          <p:cNvSpPr/>
          <p:nvPr/>
        </p:nvSpPr>
        <p:spPr>
          <a:xfrm>
            <a:off x="1617700" y="2576473"/>
            <a:ext cx="3045542" cy="2036889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highlight>
                <a:srgbClr val="E2ECEF"/>
              </a:highlight>
              <a:latin typeface="Lato Light" panose="020F050202020403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ABD02B-8072-0C94-711B-CEDA739D1095}"/>
              </a:ext>
            </a:extLst>
          </p:cNvPr>
          <p:cNvSpPr/>
          <p:nvPr/>
        </p:nvSpPr>
        <p:spPr>
          <a:xfrm>
            <a:off x="6636971" y="2321068"/>
            <a:ext cx="3814720" cy="2547698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18B07-6413-546E-B2BF-90DC24B1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Obseg poročila - Vaša ciljna skupina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7E2B3-D125-3262-3C1E-C35C3B65F8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A0FB6AB-7D31-A827-249C-33C9A854A51A}"/>
              </a:ext>
            </a:extLst>
          </p:cNvPr>
          <p:cNvSpPr txBox="1">
            <a:spLocks/>
          </p:cNvSpPr>
          <p:nvPr/>
        </p:nvSpPr>
        <p:spPr>
          <a:xfrm>
            <a:off x="3192508" y="3408479"/>
            <a:ext cx="1470734" cy="510809"/>
          </a:xfrm>
          <a:prstGeom prst="rect">
            <a:avLst/>
          </a:prstGeom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dirty="0"/>
              <a:t>anketirancev</a:t>
            </a: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740309" y="2949536"/>
            <a:ext cx="45720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5000" b="1">
                <a:solidFill>
                  <a:srgbClr val="EE8F44"/>
                </a:solidFill>
              </a:defRPr>
            </a:pPr>
            <a:r>
              <a:rPr dirty="0"/>
              <a:t>524</a:t>
            </a:r>
          </a:p>
        </p:txBody>
      </p:sp>
      <p:pic>
        <p:nvPicPr>
          <p:cNvPr id="34" name="Picture 33" descr="Coca-Cola HBC Slovenija d.o.o._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805" y="2429568"/>
            <a:ext cx="2503342" cy="23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597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5A25-9EAA-6B2B-FDC7-8FE27A0E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Dejavniki, kjer ste </a:t>
            </a:r>
            <a:r>
              <a:rPr lang="en-GB" dirty="0" err="1"/>
              <a:t>najnižje</a:t>
            </a:r>
            <a:r>
              <a:rPr lang="sl-SI" dirty="0"/>
              <a:t> ocenjeni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69DAA-3D44-E9D0-F382-3A8523DF6E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att_comparison_bottom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111" y="1371600"/>
            <a:ext cx="7098890" cy="502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77758B-7B34-862C-55AA-B8EB72431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776" y="1174238"/>
            <a:ext cx="1333686" cy="5239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D689CB-C853-06AF-3FDD-656DF30BBB4F}"/>
              </a:ext>
            </a:extLst>
          </p:cNvPr>
          <p:cNvSpPr txBox="1"/>
          <p:nvPr/>
        </p:nvSpPr>
        <p:spPr>
          <a:xfrm>
            <a:off x="4581832" y="1491935"/>
            <a:ext cx="10896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/>
              <a:t>Vzorčno podjetje</a:t>
            </a:r>
          </a:p>
        </p:txBody>
      </p:sp>
    </p:spTree>
    <p:extLst>
      <p:ext uri="{BB962C8B-B14F-4D97-AF65-F5344CB8AC3E}">
        <p14:creationId xmlns:p14="http://schemas.microsoft.com/office/powerpoint/2010/main" val="513324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5A25-9EAA-6B2B-FDC7-8FE27A0E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Dejavniki, </a:t>
            </a:r>
            <a:r>
              <a:rPr lang="en-GB" dirty="0" err="1"/>
              <a:t>najpomembnejši</a:t>
            </a:r>
            <a:r>
              <a:rPr lang="en-GB" dirty="0"/>
              <a:t> </a:t>
            </a:r>
            <a:r>
              <a:rPr lang="en-GB" dirty="0" err="1"/>
              <a:t>vaši</a:t>
            </a:r>
            <a:r>
              <a:rPr lang="en-GB" dirty="0"/>
              <a:t> </a:t>
            </a:r>
            <a:r>
              <a:rPr lang="en-GB" dirty="0" err="1"/>
              <a:t>ciljni</a:t>
            </a:r>
            <a:r>
              <a:rPr lang="en-GB" dirty="0"/>
              <a:t> </a:t>
            </a:r>
            <a:r>
              <a:rPr lang="en-GB"/>
              <a:t>skupini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69DAA-3D44-E9D0-F382-3A8523DF6E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top5_by_dejavni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371600"/>
            <a:ext cx="7315200" cy="502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C1400F-4382-857C-C8BA-B3051FFCA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747" y="1107492"/>
            <a:ext cx="1286054" cy="638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08F3A-D32D-C540-39BE-3425BF926092}"/>
              </a:ext>
            </a:extLst>
          </p:cNvPr>
          <p:cNvSpPr txBox="1"/>
          <p:nvPr/>
        </p:nvSpPr>
        <p:spPr>
          <a:xfrm>
            <a:off x="4590836" y="1514924"/>
            <a:ext cx="10438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dirty="0"/>
              <a:t>Vzorčno podjetje</a:t>
            </a:r>
          </a:p>
        </p:txBody>
      </p:sp>
    </p:spTree>
    <p:extLst>
      <p:ext uri="{BB962C8B-B14F-4D97-AF65-F5344CB8AC3E}">
        <p14:creationId xmlns:p14="http://schemas.microsoft.com/office/powerpoint/2010/main" val="37557472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D0087CE-EFA8-389F-DE2B-51CC769D4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604EC96-8310-25FB-08ED-F449B4385F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5650" y="2926556"/>
            <a:ext cx="10515600" cy="2605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6828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75000"/>
              <a:buFontTx/>
              <a:buBlip>
                <a:blip r:embed="rId5"/>
              </a:buBlip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65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75000"/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486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75000"/>
              <a:buFontTx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9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75000"/>
              <a:buFontTx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AEAEB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ANALIZA </a:t>
            </a:r>
            <a:r>
              <a:rPr lang="pl-PL" dirty="0">
                <a:solidFill>
                  <a:srgbClr val="EAEAEB"/>
                </a:solidFill>
                <a:latin typeface="Calibri Bold"/>
              </a:rPr>
              <a:t>KOMUNIKACIJE VAŠE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AEAEB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AEAEB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BLAGOVNE ZNAMKE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EAEAEB"/>
              </a:solidFill>
              <a:effectLst/>
              <a:uLnTx/>
              <a:uFillTx/>
              <a:latin typeface="Calibri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1330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BDD8-E3BD-30A0-C27D-2BBFE88F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Analiza komunikacije z blagovno znamko delodajalca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EC2C6-094B-0566-D112-36711F3D8E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BD5EC91-5175-D629-0C15-036758C508A0}"/>
              </a:ext>
            </a:extLst>
          </p:cNvPr>
          <p:cNvSpPr/>
          <p:nvPr/>
        </p:nvSpPr>
        <p:spPr>
          <a:xfrm>
            <a:off x="3893174" y="3661726"/>
            <a:ext cx="2651760" cy="2651760"/>
          </a:xfrm>
          <a:prstGeom prst="flowChartConnector">
            <a:avLst/>
          </a:prstGeom>
          <a:solidFill>
            <a:srgbClr val="0070C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lowchart: Connector 31">
            <a:extLst>
              <a:ext uri="{FF2B5EF4-FFF2-40B4-BE49-F238E27FC236}">
                <a16:creationId xmlns:a16="http://schemas.microsoft.com/office/drawing/2014/main" id="{387380A5-E02D-6A8B-D24F-D9B7EA94CC72}"/>
              </a:ext>
            </a:extLst>
          </p:cNvPr>
          <p:cNvSpPr/>
          <p:nvPr/>
        </p:nvSpPr>
        <p:spPr>
          <a:xfrm>
            <a:off x="5658277" y="3626004"/>
            <a:ext cx="2651760" cy="2651760"/>
          </a:xfrm>
          <a:prstGeom prst="flowChartConnector">
            <a:avLst/>
          </a:prstGeom>
          <a:solidFill>
            <a:srgbClr val="7030A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B0E75-F93E-DC01-9564-21238D529EEA}"/>
              </a:ext>
            </a:extLst>
          </p:cNvPr>
          <p:cNvSpPr txBox="1"/>
          <p:nvPr/>
        </p:nvSpPr>
        <p:spPr>
          <a:xfrm>
            <a:off x="6440177" y="5120825"/>
            <a:ext cx="1728463" cy="695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Želje in pričakovanja talentov</a:t>
            </a:r>
            <a:endParaRPr kumimoji="0" lang="en-GB" sz="14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43E1B-53A3-B542-1087-26A1F83A480C}"/>
              </a:ext>
            </a:extLst>
          </p:cNvPr>
          <p:cNvSpPr txBox="1"/>
          <p:nvPr/>
        </p:nvSpPr>
        <p:spPr>
          <a:xfrm>
            <a:off x="4047571" y="5120640"/>
            <a:ext cx="1795880" cy="49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Vaša trenutna podoba</a:t>
            </a:r>
            <a:endParaRPr kumimoji="0" lang="en-GB" sz="14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lowchart: Connector 37">
            <a:extLst>
              <a:ext uri="{FF2B5EF4-FFF2-40B4-BE49-F238E27FC236}">
                <a16:creationId xmlns:a16="http://schemas.microsoft.com/office/drawing/2014/main" id="{C6343BBE-CB01-2046-31EC-072CEEF5A00C}"/>
              </a:ext>
            </a:extLst>
          </p:cNvPr>
          <p:cNvSpPr/>
          <p:nvPr/>
        </p:nvSpPr>
        <p:spPr>
          <a:xfrm>
            <a:off x="4770120" y="1999614"/>
            <a:ext cx="2651760" cy="2651760"/>
          </a:xfrm>
          <a:prstGeom prst="flowChartConnector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6741E-7C51-B170-784A-177CFBB61C64}"/>
              </a:ext>
            </a:extLst>
          </p:cNvPr>
          <p:cNvSpPr txBox="1"/>
          <p:nvPr/>
        </p:nvSpPr>
        <p:spPr>
          <a:xfrm>
            <a:off x="5026683" y="2648614"/>
            <a:ext cx="2138633" cy="29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51" b="1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Vaša željena podoba</a:t>
            </a:r>
            <a:endParaRPr kumimoji="0" lang="en-US" sz="1451" b="1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11006-52CF-975F-453E-A2BE9D080C75}"/>
              </a:ext>
            </a:extLst>
          </p:cNvPr>
          <p:cNvSpPr txBox="1"/>
          <p:nvPr/>
        </p:nvSpPr>
        <p:spPr>
          <a:xfrm>
            <a:off x="458166" y="4358019"/>
            <a:ext cx="3200400" cy="1280160"/>
          </a:xfrm>
          <a:prstGeom prst="roundRect">
            <a:avLst/>
          </a:prstGeom>
          <a:ln w="50800">
            <a:solidFill>
              <a:schemeClr val="accent2"/>
            </a:solidFill>
          </a:ln>
        </p:spPr>
        <p:txBody>
          <a:bodyPr vert="horz" wrap="square" lIns="99551" tIns="49775" rIns="99551" bIns="49775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Idealno bi morale želene lastnosti vaše blagovne znamke postati prva povezava v mislih, namesto trenutnih povezav, ki pogosto predstavljajo generične lastnosti industrije in/ali so v nasprotju z vašimi značilnimi močmi.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D89645-E2CE-626C-5249-C13C9F7992C0}"/>
              </a:ext>
            </a:extLst>
          </p:cNvPr>
          <p:cNvSpPr txBox="1"/>
          <p:nvPr/>
        </p:nvSpPr>
        <p:spPr>
          <a:xfrm>
            <a:off x="737351" y="2560320"/>
            <a:ext cx="3200400" cy="1280160"/>
          </a:xfrm>
          <a:prstGeom prst="roundRect">
            <a:avLst/>
          </a:prstGeom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vert="horz" wrap="square" lIns="99551" tIns="49775" rIns="99551" bIns="49775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Učinkovita komunikacija znamke delodajalca se osredotoča na relativno majhno število značilnih notranjih moči, da bi zgradila dosledno zunanjo podobo blagovne znamke.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E4B3AB-049A-DFF2-34B9-97A5CC492D11}"/>
              </a:ext>
            </a:extLst>
          </p:cNvPr>
          <p:cNvSpPr txBox="1"/>
          <p:nvPr/>
        </p:nvSpPr>
        <p:spPr>
          <a:xfrm>
            <a:off x="7918834" y="2560320"/>
            <a:ext cx="3200400" cy="1280160"/>
          </a:xfrm>
          <a:prstGeom prst="roundRect">
            <a:avLst/>
          </a:prstGeom>
          <a:ln w="50800">
            <a:solidFill>
              <a:srgbClr val="7030A0"/>
            </a:solidFill>
          </a:ln>
        </p:spPr>
        <p:txBody>
          <a:bodyPr vert="horz" wrap="square" lIns="99551" tIns="49775" rIns="99551" bIns="49775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Poleg vzpostavljanja dosledne podobe blagovne znamke bi morali pri komunikaciji s specifičnimi ciljnimi skupinami dajati prednost najprivlačnejšim lastnostim.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E40608-073B-1691-5C90-05AD7064AFF1}"/>
              </a:ext>
            </a:extLst>
          </p:cNvPr>
          <p:cNvCxnSpPr>
            <a:cxnSpLocks/>
          </p:cNvCxnSpPr>
          <p:nvPr/>
        </p:nvCxnSpPr>
        <p:spPr>
          <a:xfrm flipH="1">
            <a:off x="7229980" y="3146902"/>
            <a:ext cx="646750" cy="655607"/>
          </a:xfrm>
          <a:prstGeom prst="line">
            <a:avLst/>
          </a:prstGeom>
          <a:ln>
            <a:solidFill>
              <a:srgbClr val="552579"/>
            </a:solidFill>
            <a:headEnd type="none"/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25E8AAF-8DA0-8357-7FD6-336F96D37E3F}"/>
              </a:ext>
            </a:extLst>
          </p:cNvPr>
          <p:cNvSpPr txBox="1"/>
          <p:nvPr/>
        </p:nvSpPr>
        <p:spPr>
          <a:xfrm>
            <a:off x="4957013" y="3794760"/>
            <a:ext cx="96995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Ujemanje s podobo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BC4B50-6DF8-7680-E4FF-4F3F75D04141}"/>
              </a:ext>
            </a:extLst>
          </p:cNvPr>
          <p:cNvSpPr txBox="1"/>
          <p:nvPr/>
        </p:nvSpPr>
        <p:spPr>
          <a:xfrm>
            <a:off x="6213476" y="3794760"/>
            <a:ext cx="1088806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Ujemanje privlačnosti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759807-8690-280F-93B5-632DCC49832E}"/>
              </a:ext>
            </a:extLst>
          </p:cNvPr>
          <p:cNvSpPr txBox="1"/>
          <p:nvPr/>
        </p:nvSpPr>
        <p:spPr>
          <a:xfrm>
            <a:off x="8535247" y="4345584"/>
            <a:ext cx="3200400" cy="1280160"/>
          </a:xfrm>
          <a:prstGeom prst="roundRect">
            <a:avLst/>
          </a:prstGeom>
          <a:ln w="50800">
            <a:solidFill>
              <a:srgbClr val="7030A0"/>
            </a:solidFill>
          </a:ln>
        </p:spPr>
        <p:txBody>
          <a:bodyPr vert="horz" wrap="square" lIns="99551" tIns="49775" rIns="99551" bIns="49775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Za pritegnitev specifičnih ciljnih skupin bi lahko bilo </a:t>
            </a:r>
            <a:r>
              <a:rPr lang="sl-SI" sz="1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potrebno dodati dodatne »faktorje privlačnosti« k mešanici komunikacije vaše delodajalske blagovne znamke, da bi maksimirali angažiranost.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873322-6E3B-5A93-A8B6-65C4F1FD3339}"/>
              </a:ext>
            </a:extLst>
          </p:cNvPr>
          <p:cNvCxnSpPr>
            <a:cxnSpLocks/>
          </p:cNvCxnSpPr>
          <p:nvPr/>
        </p:nvCxnSpPr>
        <p:spPr>
          <a:xfrm flipH="1">
            <a:off x="8013520" y="5225209"/>
            <a:ext cx="548640" cy="0"/>
          </a:xfrm>
          <a:prstGeom prst="line">
            <a:avLst/>
          </a:prstGeom>
          <a:ln>
            <a:solidFill>
              <a:srgbClr val="552579"/>
            </a:solidFill>
            <a:headEnd type="none"/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FACB44E-7660-20A7-8AB7-F53D17DA44B3}"/>
              </a:ext>
            </a:extLst>
          </p:cNvPr>
          <p:cNvSpPr txBox="1"/>
          <p:nvPr/>
        </p:nvSpPr>
        <p:spPr>
          <a:xfrm>
            <a:off x="5716523" y="4229948"/>
            <a:ext cx="779830" cy="365760"/>
          </a:xfrm>
          <a:prstGeom prst="rect">
            <a:avLst/>
          </a:prstGeom>
        </p:spPr>
        <p:txBody>
          <a:bodyPr vert="horz" wrap="square" lIns="99551" tIns="49775" rIns="99551" bIns="49775" rtlCol="0" anchor="ctr"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b="1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Zlata sredina</a:t>
            </a:r>
            <a:endParaRPr kumimoji="0" lang="sv-SE" sz="1300" b="1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AF4EA7-7058-87CF-70DC-F4B651D89991}"/>
              </a:ext>
            </a:extLst>
          </p:cNvPr>
          <p:cNvSpPr txBox="1"/>
          <p:nvPr/>
        </p:nvSpPr>
        <p:spPr>
          <a:xfrm>
            <a:off x="5572231" y="4748913"/>
            <a:ext cx="1042144" cy="803094"/>
          </a:xfrm>
          <a:prstGeom prst="rect">
            <a:avLst/>
          </a:prstGeom>
        </p:spPr>
        <p:txBody>
          <a:bodyPr vert="horz" wrap="square" lIns="99551" tIns="49775" rIns="99551" bIns="49775" rtlCol="0" anchor="ctr">
            <a:normAutofit fontScale="97500"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b="1" i="0" u="none" strike="noStrike" kern="1200" cap="none" spc="0" normalizeH="0" baseline="0" noProof="0" dirty="0">
                <a:ln>
                  <a:noFill/>
                </a:ln>
                <a:solidFill>
                  <a:srgbClr val="E2E3E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Ujemanje privlačnosti podobe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E2E3E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01E48F-5749-0C41-F3D3-B53C9CF7F6CA}"/>
              </a:ext>
            </a:extLst>
          </p:cNvPr>
          <p:cNvCxnSpPr>
            <a:cxnSpLocks/>
          </p:cNvCxnSpPr>
          <p:nvPr/>
        </p:nvCxnSpPr>
        <p:spPr>
          <a:xfrm>
            <a:off x="3932886" y="3429000"/>
            <a:ext cx="1091437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07F2E0-BEB3-9A66-5816-D8DEB9E11F50}"/>
              </a:ext>
            </a:extLst>
          </p:cNvPr>
          <p:cNvCxnSpPr>
            <a:cxnSpLocks/>
          </p:cNvCxnSpPr>
          <p:nvPr/>
        </p:nvCxnSpPr>
        <p:spPr>
          <a:xfrm>
            <a:off x="3658566" y="5221224"/>
            <a:ext cx="548640" cy="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92F11E1-4DCC-1CFA-7354-60080D6635E6}"/>
              </a:ext>
            </a:extLst>
          </p:cNvPr>
          <p:cNvSpPr txBox="1"/>
          <p:nvPr/>
        </p:nvSpPr>
        <p:spPr>
          <a:xfrm>
            <a:off x="5415732" y="3198427"/>
            <a:ext cx="1360536" cy="365760"/>
          </a:xfrm>
          <a:prstGeom prst="rect">
            <a:avLst/>
          </a:prstGeom>
        </p:spPr>
        <p:txBody>
          <a:bodyPr vert="horz" wrap="square" lIns="99551" tIns="49775" rIns="99551" bIns="49775" rtlCol="0" anchor="ctr">
            <a:noAutofit/>
          </a:bodyPr>
          <a:lstStyle/>
          <a:p>
            <a:pPr algn="ctr" defTabSz="451363">
              <a:lnSpc>
                <a:spcPct val="80000"/>
              </a:lnSpc>
              <a:defRPr/>
            </a:pPr>
            <a:r>
              <a:rPr lang="sl-SI" sz="1100" dirty="0">
                <a:solidFill>
                  <a:srgbClr val="414041"/>
                </a:solidFill>
                <a:latin typeface="Calibri" panose="020F0502020204030204" pitchFamily="34" charset="0"/>
              </a:rPr>
              <a:t>Vaše ambicije glede znamke delodajalca</a:t>
            </a:r>
            <a:endParaRPr lang="sv-SE" sz="1100" dirty="0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1036EF-09F1-2450-BC19-1387875A33A8}"/>
              </a:ext>
            </a:extLst>
          </p:cNvPr>
          <p:cNvSpPr txBox="1"/>
          <p:nvPr/>
        </p:nvSpPr>
        <p:spPr>
          <a:xfrm>
            <a:off x="6539842" y="4617720"/>
            <a:ext cx="1481344" cy="549204"/>
          </a:xfrm>
          <a:prstGeom prst="rect">
            <a:avLst/>
          </a:prstGeom>
        </p:spPr>
        <p:txBody>
          <a:bodyPr vert="horz" wrap="square" lIns="99551" tIns="49775" rIns="99551" bIns="49775" rtlCol="0" anchor="ctr"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Potencial izboljšanja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E6345A-FD5D-207B-A921-A66D76074E59}"/>
              </a:ext>
            </a:extLst>
          </p:cNvPr>
          <p:cNvSpPr txBox="1"/>
          <p:nvPr/>
        </p:nvSpPr>
        <p:spPr>
          <a:xfrm>
            <a:off x="4411746" y="4617720"/>
            <a:ext cx="1060820" cy="506871"/>
          </a:xfrm>
          <a:prstGeom prst="rect">
            <a:avLst/>
          </a:prstGeom>
        </p:spPr>
        <p:txBody>
          <a:bodyPr vert="horz" wrap="square" lIns="99551" tIns="49775" rIns="99551" bIns="49775" rtlCol="0" anchor="ctr">
            <a:normAutofit fontScale="75000" lnSpcReduction="20000"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414041"/>
                </a:solidFill>
                <a:latin typeface="Calibri" panose="020F0502020204030204" pitchFamily="34" charset="0"/>
              </a:rPr>
              <a:t>Podoba znamke delodajalca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333D39-2DC8-77BF-8C30-E95BF0A5A1C7}"/>
              </a:ext>
            </a:extLst>
          </p:cNvPr>
          <p:cNvSpPr txBox="1"/>
          <p:nvPr/>
        </p:nvSpPr>
        <p:spPr>
          <a:xfrm>
            <a:off x="2748853" y="1234440"/>
            <a:ext cx="6694294" cy="548640"/>
          </a:xfrm>
          <a:prstGeom prst="roundRect">
            <a:avLst/>
          </a:prstGeom>
          <a:solidFill>
            <a:schemeClr val="accent6">
              <a:lumMod val="25000"/>
              <a:alpha val="90000"/>
            </a:schemeClr>
          </a:solidFill>
          <a:ln w="76200">
            <a:noFill/>
          </a:ln>
        </p:spPr>
        <p:txBody>
          <a:bodyPr vert="horz" wrap="square" lIns="99551" tIns="49775" rIns="99551" bIns="49775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Glavni namen znamke delodajalca je oblikovanje podobe in izkušenj, ki se ujemajo s preferencami ciljnih kadrov.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8756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594E-3EF9-F8E3-976E-B9E8D8A1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Cilj komunikacije znamke delodajalca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4A1B5-2880-CF6A-525A-E5D5FB41D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F9D8606-52E0-021F-3EB2-32CE0E3ED0AA}"/>
              </a:ext>
            </a:extLst>
          </p:cNvPr>
          <p:cNvSpPr/>
          <p:nvPr/>
        </p:nvSpPr>
        <p:spPr>
          <a:xfrm>
            <a:off x="7295628" y="3092150"/>
            <a:ext cx="2651760" cy="2651760"/>
          </a:xfrm>
          <a:prstGeom prst="flowChartConnector">
            <a:avLst/>
          </a:prstGeom>
          <a:solidFill>
            <a:srgbClr val="0070C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E1EA770-5266-2BD7-F209-D6A6F3E7E269}"/>
              </a:ext>
            </a:extLst>
          </p:cNvPr>
          <p:cNvSpPr/>
          <p:nvPr/>
        </p:nvSpPr>
        <p:spPr>
          <a:xfrm>
            <a:off x="7880245" y="3103416"/>
            <a:ext cx="2651760" cy="2651760"/>
          </a:xfrm>
          <a:prstGeom prst="flowChartConnector">
            <a:avLst/>
          </a:prstGeom>
          <a:solidFill>
            <a:srgbClr val="7030A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3374396-98B9-B8A6-6F49-C9443EE447F9}"/>
              </a:ext>
            </a:extLst>
          </p:cNvPr>
          <p:cNvSpPr/>
          <p:nvPr/>
        </p:nvSpPr>
        <p:spPr>
          <a:xfrm>
            <a:off x="7556553" y="2699689"/>
            <a:ext cx="2651760" cy="2651760"/>
          </a:xfrm>
          <a:prstGeom prst="flowChartConnector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DA60D-C9F6-86EB-70E5-4D51E7C961B5}"/>
              </a:ext>
            </a:extLst>
          </p:cNvPr>
          <p:cNvSpPr txBox="1"/>
          <p:nvPr/>
        </p:nvSpPr>
        <p:spPr>
          <a:xfrm>
            <a:off x="8548138" y="4079814"/>
            <a:ext cx="802896" cy="365760"/>
          </a:xfrm>
          <a:prstGeom prst="rect">
            <a:avLst/>
          </a:prstGeom>
        </p:spPr>
        <p:txBody>
          <a:bodyPr vert="horz" wrap="square" lIns="99551" tIns="49775" rIns="99551" bIns="49775" rtlCol="0" anchor="ctr"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Zlata sredina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04FAB-C32C-9DC7-7EAE-E58D30EDCCE4}"/>
              </a:ext>
            </a:extLst>
          </p:cNvPr>
          <p:cNvSpPr txBox="1"/>
          <p:nvPr/>
        </p:nvSpPr>
        <p:spPr>
          <a:xfrm>
            <a:off x="4262522" y="1356883"/>
            <a:ext cx="4067005" cy="548640"/>
          </a:xfrm>
          <a:prstGeom prst="roundRect">
            <a:avLst/>
          </a:prstGeom>
          <a:solidFill>
            <a:schemeClr val="accent6">
              <a:lumMod val="25000"/>
              <a:alpha val="90000"/>
            </a:schemeClr>
          </a:solidFill>
          <a:ln w="76200">
            <a:noFill/>
          </a:ln>
        </p:spPr>
        <p:txBody>
          <a:bodyPr vert="horz" wrap="square" lIns="99551" tIns="49775" rIns="99551" bIns="49775" rtlCol="0" anchor="ctr">
            <a:normAutofit fontScale="90000" lnSpcReduction="10000"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r>
              <a:rPr lang="sl-SI" b="1" dirty="0"/>
              <a:t>Pretvorite ambicije v privlačno podobo znamke delodajalca</a:t>
            </a:r>
            <a:endParaRPr lang="sv-SE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0F6439B-333F-5F41-655C-8A0FF936C094}"/>
              </a:ext>
            </a:extLst>
          </p:cNvPr>
          <p:cNvSpPr/>
          <p:nvPr/>
        </p:nvSpPr>
        <p:spPr>
          <a:xfrm>
            <a:off x="5890519" y="4152173"/>
            <a:ext cx="791961" cy="369713"/>
          </a:xfrm>
          <a:prstGeom prst="rightArrow">
            <a:avLst/>
          </a:prstGeom>
          <a:solidFill>
            <a:schemeClr val="accent6">
              <a:lumMod val="25000"/>
              <a:alpha val="90000"/>
            </a:schemeClr>
          </a:solidFill>
          <a:ln w="635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Flowchart: Connector 29">
            <a:extLst>
              <a:ext uri="{FF2B5EF4-FFF2-40B4-BE49-F238E27FC236}">
                <a16:creationId xmlns:a16="http://schemas.microsoft.com/office/drawing/2014/main" id="{CF92C2EA-EDAA-DFAB-A2CB-1D2DEA18F80A}"/>
              </a:ext>
            </a:extLst>
          </p:cNvPr>
          <p:cNvSpPr/>
          <p:nvPr/>
        </p:nvSpPr>
        <p:spPr>
          <a:xfrm>
            <a:off x="896332" y="3661726"/>
            <a:ext cx="2651760" cy="2651760"/>
          </a:xfrm>
          <a:prstGeom prst="flowChartConnector">
            <a:avLst/>
          </a:prstGeom>
          <a:solidFill>
            <a:srgbClr val="0070C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Flowchart: Connector 31">
            <a:extLst>
              <a:ext uri="{FF2B5EF4-FFF2-40B4-BE49-F238E27FC236}">
                <a16:creationId xmlns:a16="http://schemas.microsoft.com/office/drawing/2014/main" id="{E76AB43B-F389-6122-A002-0B4B385A7CF6}"/>
              </a:ext>
            </a:extLst>
          </p:cNvPr>
          <p:cNvSpPr/>
          <p:nvPr/>
        </p:nvSpPr>
        <p:spPr>
          <a:xfrm>
            <a:off x="2661435" y="3626004"/>
            <a:ext cx="2651760" cy="2651760"/>
          </a:xfrm>
          <a:prstGeom prst="flowChartConnector">
            <a:avLst/>
          </a:prstGeom>
          <a:solidFill>
            <a:srgbClr val="7030A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0233A5-E74A-5711-B876-B9AE5659D2DD}"/>
              </a:ext>
            </a:extLst>
          </p:cNvPr>
          <p:cNvSpPr txBox="1"/>
          <p:nvPr/>
        </p:nvSpPr>
        <p:spPr>
          <a:xfrm>
            <a:off x="3443335" y="5120825"/>
            <a:ext cx="1728463" cy="29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Kaj talenti iščejo</a:t>
            </a:r>
            <a:endParaRPr kumimoji="0" lang="en-GB" sz="14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CFB5A-4866-9126-1BE5-93630965C432}"/>
              </a:ext>
            </a:extLst>
          </p:cNvPr>
          <p:cNvSpPr txBox="1"/>
          <p:nvPr/>
        </p:nvSpPr>
        <p:spPr>
          <a:xfrm>
            <a:off x="1050729" y="5120640"/>
            <a:ext cx="1795880" cy="49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Kako vas trenutno vidijo</a:t>
            </a:r>
            <a:endParaRPr kumimoji="0" lang="en-GB" sz="14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Flowchart: Connector 37">
            <a:extLst>
              <a:ext uri="{FF2B5EF4-FFF2-40B4-BE49-F238E27FC236}">
                <a16:creationId xmlns:a16="http://schemas.microsoft.com/office/drawing/2014/main" id="{4192D314-4789-E5D0-CD3E-6A4F2523D9FE}"/>
              </a:ext>
            </a:extLst>
          </p:cNvPr>
          <p:cNvSpPr/>
          <p:nvPr/>
        </p:nvSpPr>
        <p:spPr>
          <a:xfrm>
            <a:off x="1793640" y="1999614"/>
            <a:ext cx="2651760" cy="2651760"/>
          </a:xfrm>
          <a:prstGeom prst="flowChartConnector">
            <a:avLst/>
          </a:prstGeom>
          <a:solidFill>
            <a:srgbClr val="FED88C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FA3ABE-13D0-07EA-DBFE-CD979AAC1DE3}"/>
              </a:ext>
            </a:extLst>
          </p:cNvPr>
          <p:cNvSpPr txBox="1"/>
          <p:nvPr/>
        </p:nvSpPr>
        <p:spPr>
          <a:xfrm>
            <a:off x="2029841" y="2648614"/>
            <a:ext cx="2138633" cy="49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51" b="1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Kako želite da vas vidijo željeni talenti?</a:t>
            </a:r>
            <a:endParaRPr kumimoji="0" lang="en-US" sz="1451" b="1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BDB56-F502-A08D-99BA-86ABE3660635}"/>
              </a:ext>
            </a:extLst>
          </p:cNvPr>
          <p:cNvSpPr txBox="1"/>
          <p:nvPr/>
        </p:nvSpPr>
        <p:spPr>
          <a:xfrm>
            <a:off x="1960171" y="3794760"/>
            <a:ext cx="96995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1331">
              <a:lnSpc>
                <a:spcPct val="90000"/>
              </a:lnSpc>
              <a:spcAft>
                <a:spcPts val="544"/>
              </a:spcAft>
              <a:defRPr/>
            </a:pPr>
            <a:r>
              <a:rPr lang="sl-SI" sz="13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Ujemanje s podobo</a:t>
            </a:r>
            <a:endParaRPr lang="en-US" sz="13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23DFA-8E2C-C70F-A2FE-8C79A6144EF3}"/>
              </a:ext>
            </a:extLst>
          </p:cNvPr>
          <p:cNvSpPr txBox="1"/>
          <p:nvPr/>
        </p:nvSpPr>
        <p:spPr>
          <a:xfrm>
            <a:off x="3216634" y="3794760"/>
            <a:ext cx="1088806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Ujemanje privlačnosti</a:t>
            </a:r>
            <a:endParaRPr kumimoji="0" lang="en-US" sz="13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5D0FC-7729-A039-995B-B67615BB4252}"/>
              </a:ext>
            </a:extLst>
          </p:cNvPr>
          <p:cNvSpPr txBox="1"/>
          <p:nvPr/>
        </p:nvSpPr>
        <p:spPr>
          <a:xfrm>
            <a:off x="2754980" y="4242069"/>
            <a:ext cx="788291" cy="365760"/>
          </a:xfrm>
          <a:prstGeom prst="rect">
            <a:avLst/>
          </a:prstGeom>
        </p:spPr>
        <p:txBody>
          <a:bodyPr vert="horz" wrap="square" lIns="99551" tIns="49775" rIns="99551" bIns="49775" rtlCol="0" anchor="ctr"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Zlata sredina</a:t>
            </a:r>
            <a:endParaRPr kumimoji="0" lang="sv-SE" sz="130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F6B04B-D6D8-5CDA-5907-320D0CCF860B}"/>
              </a:ext>
            </a:extLst>
          </p:cNvPr>
          <p:cNvSpPr txBox="1"/>
          <p:nvPr/>
        </p:nvSpPr>
        <p:spPr>
          <a:xfrm>
            <a:off x="2605613" y="4803046"/>
            <a:ext cx="997136" cy="768695"/>
          </a:xfrm>
          <a:prstGeom prst="rect">
            <a:avLst/>
          </a:prstGeom>
        </p:spPr>
        <p:txBody>
          <a:bodyPr vert="horz" wrap="square" lIns="99551" tIns="49775" rIns="99551" bIns="49775" rtlCol="0" anchor="ctr">
            <a:normAutofit fontScale="97500"/>
          </a:bodyPr>
          <a:lstStyle/>
          <a:p>
            <a:pPr algn="ctr" defTabSz="451331">
              <a:lnSpc>
                <a:spcPct val="90000"/>
              </a:lnSpc>
              <a:spcAft>
                <a:spcPts val="544"/>
              </a:spcAft>
              <a:defRPr/>
            </a:pPr>
            <a:r>
              <a:rPr lang="sl-SI" sz="13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Ujemanje privlačnosti podobe</a:t>
            </a:r>
            <a:endParaRPr lang="en-US" sz="13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965258-AB32-9C94-9810-A945C73C90B9}"/>
              </a:ext>
            </a:extLst>
          </p:cNvPr>
          <p:cNvSpPr txBox="1"/>
          <p:nvPr/>
        </p:nvSpPr>
        <p:spPr>
          <a:xfrm>
            <a:off x="2475724" y="3205346"/>
            <a:ext cx="1360536" cy="365760"/>
          </a:xfrm>
          <a:prstGeom prst="rect">
            <a:avLst/>
          </a:prstGeom>
        </p:spPr>
        <p:txBody>
          <a:bodyPr vert="horz" wrap="square" lIns="99551" tIns="49775" rIns="99551" bIns="49775" rtlCol="0" anchor="ctr">
            <a:noAutofit/>
          </a:bodyPr>
          <a:lstStyle/>
          <a:p>
            <a:pPr algn="ctr" defTabSz="451363">
              <a:lnSpc>
                <a:spcPct val="80000"/>
              </a:lnSpc>
              <a:defRPr/>
            </a:pPr>
            <a:r>
              <a:rPr lang="sl-SI" sz="1100" dirty="0">
                <a:solidFill>
                  <a:srgbClr val="414041"/>
                </a:solidFill>
                <a:latin typeface="Calibri" panose="020F0502020204030204" pitchFamily="34" charset="0"/>
              </a:rPr>
              <a:t>Vaše ambicije glede znamke delodajalca</a:t>
            </a:r>
            <a:endParaRPr lang="sv-SE" sz="1100" dirty="0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766FC3-958B-FDEB-8EB6-5690487AA439}"/>
              </a:ext>
            </a:extLst>
          </p:cNvPr>
          <p:cNvSpPr txBox="1"/>
          <p:nvPr/>
        </p:nvSpPr>
        <p:spPr>
          <a:xfrm>
            <a:off x="1401852" y="4617720"/>
            <a:ext cx="1060820" cy="506871"/>
          </a:xfrm>
          <a:prstGeom prst="rect">
            <a:avLst/>
          </a:prstGeom>
        </p:spPr>
        <p:txBody>
          <a:bodyPr vert="horz" wrap="square" lIns="99551" tIns="49775" rIns="99551" bIns="49775" rtlCol="0" anchor="ctr">
            <a:normAutofit fontScale="75000" lnSpcReduction="20000"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414041"/>
                </a:solidFill>
                <a:latin typeface="Calibri" panose="020F0502020204030204" pitchFamily="34" charset="0"/>
              </a:rPr>
              <a:t>Podoba znamke delodajalca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6D9351-65C8-F419-9CAC-8442FA71B701}"/>
              </a:ext>
            </a:extLst>
          </p:cNvPr>
          <p:cNvSpPr txBox="1"/>
          <p:nvPr/>
        </p:nvSpPr>
        <p:spPr>
          <a:xfrm>
            <a:off x="3716643" y="4585322"/>
            <a:ext cx="1481344" cy="549204"/>
          </a:xfrm>
          <a:prstGeom prst="rect">
            <a:avLst/>
          </a:prstGeom>
        </p:spPr>
        <p:txBody>
          <a:bodyPr vert="horz" wrap="square" lIns="99551" tIns="49775" rIns="99551" bIns="49775" rtlCol="0" anchor="ctr"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Potencial izboljšanja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966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BA17-AA08-76E8-415F-62B10F21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dosežemo to</a:t>
            </a:r>
            <a:r>
              <a:rPr lang="en-US" dirty="0"/>
              <a:t>?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52087-9A5C-CF43-3D48-7AE55549C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10"/>
            <a:ext cx="10515600" cy="435133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ED309-ACD1-0A11-7F03-6181000DC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5" name="Flowchart: Connector 29">
            <a:extLst>
              <a:ext uri="{FF2B5EF4-FFF2-40B4-BE49-F238E27FC236}">
                <a16:creationId xmlns:a16="http://schemas.microsoft.com/office/drawing/2014/main" id="{3B5AB21A-EB0A-3C04-22F1-B0EBA44E8809}"/>
              </a:ext>
            </a:extLst>
          </p:cNvPr>
          <p:cNvSpPr/>
          <p:nvPr/>
        </p:nvSpPr>
        <p:spPr>
          <a:xfrm>
            <a:off x="3892001" y="3022866"/>
            <a:ext cx="2651760" cy="2651760"/>
          </a:xfrm>
          <a:prstGeom prst="flowChartConnector">
            <a:avLst/>
          </a:prstGeom>
          <a:solidFill>
            <a:srgbClr val="0070C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lowchart: Connector 31">
            <a:extLst>
              <a:ext uri="{FF2B5EF4-FFF2-40B4-BE49-F238E27FC236}">
                <a16:creationId xmlns:a16="http://schemas.microsoft.com/office/drawing/2014/main" id="{4DC09A72-ED22-3110-E68C-C496410FBDDF}"/>
              </a:ext>
            </a:extLst>
          </p:cNvPr>
          <p:cNvSpPr/>
          <p:nvPr/>
        </p:nvSpPr>
        <p:spPr>
          <a:xfrm>
            <a:off x="5645701" y="2987144"/>
            <a:ext cx="2651760" cy="2651760"/>
          </a:xfrm>
          <a:prstGeom prst="flowChartConnector">
            <a:avLst/>
          </a:prstGeom>
          <a:solidFill>
            <a:srgbClr val="7030A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lowchart: Connector 37">
            <a:extLst>
              <a:ext uri="{FF2B5EF4-FFF2-40B4-BE49-F238E27FC236}">
                <a16:creationId xmlns:a16="http://schemas.microsoft.com/office/drawing/2014/main" id="{BFE02F7D-62C1-1168-FA39-BEC02CF35B35}"/>
              </a:ext>
            </a:extLst>
          </p:cNvPr>
          <p:cNvSpPr/>
          <p:nvPr/>
        </p:nvSpPr>
        <p:spPr>
          <a:xfrm>
            <a:off x="4770120" y="1635405"/>
            <a:ext cx="2651760" cy="2651760"/>
          </a:xfrm>
          <a:prstGeom prst="flowChartConnector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4" b="0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7CD6E-40FE-DAE9-32D4-C3D9AF5BE4C0}"/>
              </a:ext>
            </a:extLst>
          </p:cNvPr>
          <p:cNvSpPr txBox="1"/>
          <p:nvPr/>
        </p:nvSpPr>
        <p:spPr>
          <a:xfrm>
            <a:off x="4929878" y="3131820"/>
            <a:ext cx="970329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(2)</a:t>
            </a:r>
          </a:p>
          <a:p>
            <a:pPr algn="ctr" defTabSz="451331">
              <a:lnSpc>
                <a:spcPct val="90000"/>
              </a:lnSpc>
              <a:spcAft>
                <a:spcPts val="544"/>
              </a:spcAft>
              <a:defRPr/>
            </a:pPr>
            <a:r>
              <a:rPr lang="sl-SI" sz="13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Ujemanje s podobo</a:t>
            </a:r>
            <a:endParaRPr lang="en-US" sz="13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1580D-1246-4A05-3062-1290473D9C09}"/>
              </a:ext>
            </a:extLst>
          </p:cNvPr>
          <p:cNvSpPr txBox="1"/>
          <p:nvPr/>
        </p:nvSpPr>
        <p:spPr>
          <a:xfrm>
            <a:off x="6144800" y="3131820"/>
            <a:ext cx="1088806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(5) </a:t>
            </a:r>
          </a:p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Ujemanje privlačnosti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631E9-0950-0F52-929B-313CA29EB07C}"/>
              </a:ext>
            </a:extLst>
          </p:cNvPr>
          <p:cNvSpPr txBox="1"/>
          <p:nvPr/>
        </p:nvSpPr>
        <p:spPr>
          <a:xfrm>
            <a:off x="5715026" y="3612703"/>
            <a:ext cx="725151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(1) </a:t>
            </a:r>
            <a:r>
              <a:rPr kumimoji="0" lang="sl-SI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Zlata sredina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(3)</a:t>
            </a:r>
          </a:p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2F75F-D56C-076D-AEDB-5E431A71C08C}"/>
              </a:ext>
            </a:extLst>
          </p:cNvPr>
          <p:cNvSpPr txBox="1"/>
          <p:nvPr/>
        </p:nvSpPr>
        <p:spPr>
          <a:xfrm>
            <a:off x="446222" y="3291890"/>
            <a:ext cx="3291840" cy="1463040"/>
          </a:xfrm>
          <a:prstGeom prst="roundRect">
            <a:avLst/>
          </a:prstGeom>
          <a:ln w="50800">
            <a:solidFill>
              <a:schemeClr val="accent6">
                <a:lumMod val="25000"/>
                <a:alpha val="90000"/>
              </a:schemeClr>
            </a:solidFill>
          </a:ln>
        </p:spPr>
        <p:txBody>
          <a:bodyPr vert="horz" wrap="square" lIns="99551" tIns="49775" rIns="99551" bIns="49775" rtlCol="0" anchor="ctr">
            <a:normAutofit fontScale="90000"/>
          </a:bodyPr>
          <a:lstStyle/>
          <a:p>
            <a:pPr marL="0" marR="0" lvl="0" indent="0" algn="ctr" defTabSz="451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Trenutna podoba znamke delodajalca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1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buSzPct val="130000"/>
              <a:buFont typeface="Calibri" panose="020F0502020204030204" pitchFamily="34" charset="0"/>
              <a:buChar char="□"/>
              <a:defRPr/>
            </a:pPr>
            <a:r>
              <a:rPr lang="sl-SI" sz="1400" dirty="0">
                <a:solidFill>
                  <a:srgbClr val="414041"/>
                </a:solidFill>
                <a:latin typeface="Calibri" panose="020F0502020204030204" pitchFamily="34" charset="0"/>
              </a:rPr>
              <a:t>Nadaljujte komunikacijo glede (1) in (2), da okrepite obstoječe močne podobe.</a:t>
            </a:r>
          </a:p>
          <a:p>
            <a:pPr marL="285750" indent="-285750">
              <a:lnSpc>
                <a:spcPct val="90000"/>
              </a:lnSpc>
              <a:buSzPct val="130000"/>
              <a:buFont typeface="Calibri" panose="020F0502020204030204" pitchFamily="34" charset="0"/>
              <a:buChar char="□"/>
              <a:defRPr/>
            </a:pPr>
            <a:r>
              <a:rPr lang="sl-SI" sz="1400" dirty="0">
                <a:solidFill>
                  <a:srgbClr val="414041"/>
                </a:solidFill>
                <a:latin typeface="Calibri" panose="020F0502020204030204" pitchFamily="34" charset="0"/>
              </a:rPr>
              <a:t>Ocenite</a:t>
            </a:r>
            <a:r>
              <a:rPr lang="en-US" sz="1400" dirty="0">
                <a:solidFill>
                  <a:srgbClr val="414041"/>
                </a:solidFill>
                <a:latin typeface="Calibri" panose="020F0502020204030204" pitchFamily="34" charset="0"/>
              </a:rPr>
              <a:t> (3) </a:t>
            </a:r>
            <a:r>
              <a:rPr lang="sl-SI" sz="1400" dirty="0">
                <a:solidFill>
                  <a:srgbClr val="414041"/>
                </a:solidFill>
                <a:latin typeface="Calibri" panose="020F0502020204030204" pitchFamily="34" charset="0"/>
              </a:rPr>
              <a:t>in</a:t>
            </a:r>
            <a:r>
              <a:rPr lang="en-US" sz="1400" dirty="0">
                <a:solidFill>
                  <a:srgbClr val="414041"/>
                </a:solidFill>
                <a:latin typeface="Calibri" panose="020F0502020204030204" pitchFamily="34" charset="0"/>
              </a:rPr>
              <a:t> (4)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F7034-0219-A20F-45DD-54E6C4B93FE9}"/>
              </a:ext>
            </a:extLst>
          </p:cNvPr>
          <p:cNvSpPr txBox="1"/>
          <p:nvPr/>
        </p:nvSpPr>
        <p:spPr>
          <a:xfrm>
            <a:off x="8450961" y="1965960"/>
            <a:ext cx="3200400" cy="1463040"/>
          </a:xfrm>
          <a:prstGeom prst="roundRect">
            <a:avLst/>
          </a:prstGeom>
          <a:ln w="50800">
            <a:solidFill>
              <a:schemeClr val="accent6">
                <a:lumMod val="25000"/>
                <a:alpha val="90000"/>
              </a:schemeClr>
            </a:solidFill>
          </a:ln>
        </p:spPr>
        <p:txBody>
          <a:bodyPr vert="horz" wrap="square" lIns="99551" tIns="49775" rIns="99551" bIns="49775" rtlCol="0" anchor="ctr">
            <a:normAutofit fontScale="97500"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sl-SI" sz="1600" b="1" dirty="0">
                <a:solidFill>
                  <a:srgbClr val="414041"/>
                </a:solidFill>
                <a:latin typeface="Calibri" panose="020F0502020204030204" pitchFamily="34" charset="0"/>
              </a:rPr>
              <a:t>Ključna dejanja za uresničevanje želj znamke delodajalca</a:t>
            </a:r>
            <a:endParaRPr lang="en-US" sz="1600" b="1" dirty="0">
              <a:solidFill>
                <a:srgbClr val="41404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1600" b="1" dirty="0">
              <a:solidFill>
                <a:srgbClr val="41404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SzPct val="130000"/>
              <a:buFont typeface="Calibri" panose="020F0502020204030204" pitchFamily="34" charset="0"/>
              <a:buChar char="□"/>
              <a:defRPr/>
            </a:pPr>
            <a:r>
              <a:rPr lang="sl-SI" sz="1400" dirty="0">
                <a:solidFill>
                  <a:srgbClr val="414041"/>
                </a:solidFill>
                <a:latin typeface="Calibri" panose="020F0502020204030204" pitchFamily="34" charset="0"/>
              </a:rPr>
              <a:t>Povečajte komunikacijo glede (5) in (6), da ju pretvorite v podobo znamke delodajalca.</a:t>
            </a:r>
            <a:endParaRPr lang="en-US" sz="1400" dirty="0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CF514D-E1C4-6F24-BC8A-6D04A298DEE9}"/>
              </a:ext>
            </a:extLst>
          </p:cNvPr>
          <p:cNvSpPr txBox="1"/>
          <p:nvPr/>
        </p:nvSpPr>
        <p:spPr>
          <a:xfrm>
            <a:off x="8450961" y="4211586"/>
            <a:ext cx="3200400" cy="1463040"/>
          </a:xfrm>
          <a:prstGeom prst="roundRect">
            <a:avLst/>
          </a:prstGeom>
          <a:ln w="50800">
            <a:solidFill>
              <a:schemeClr val="accent6">
                <a:lumMod val="25000"/>
                <a:alpha val="90000"/>
              </a:schemeClr>
            </a:solidFill>
          </a:ln>
        </p:spPr>
        <p:txBody>
          <a:bodyPr vert="horz" wrap="square" lIns="99551" tIns="49775" rIns="99551" bIns="49775" rtlCol="0" anchor="ctr">
            <a:normAutofit fontScale="97500"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600" b="1" dirty="0">
                <a:solidFill>
                  <a:srgbClr val="414041"/>
                </a:solidFill>
                <a:latin typeface="Calibri" panose="020F0502020204030204" pitchFamily="34" charset="0"/>
              </a:rPr>
              <a:t>Ključna dejanja ciljnih skupin</a:t>
            </a:r>
            <a:endParaRPr lang="en-US" sz="1600" b="1" dirty="0">
              <a:solidFill>
                <a:srgbClr val="414041"/>
              </a:solidFill>
              <a:latin typeface="Calibri" panose="020F0502020204030204" pitchFamily="34" charset="0"/>
            </a:endParaRPr>
          </a:p>
          <a:p>
            <a:pPr marL="0" marR="0" lvl="0" indent="0" algn="ctr" defTabSz="451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Calibri" panose="020F0502020204030204" pitchFamily="34" charset="0"/>
              <a:buChar char="□"/>
              <a:tabLst/>
              <a:defRPr/>
            </a:pPr>
            <a:r>
              <a:rPr lang="sl-SI" sz="1400" dirty="0">
                <a:solidFill>
                  <a:srgbClr val="414041"/>
                </a:solidFill>
                <a:latin typeface="Calibri" panose="020F0502020204030204" pitchFamily="34" charset="0"/>
              </a:rPr>
              <a:t>Oceni (7) in razmisli o dodajanju izbranih nekaj elementov v mešanico komunikacije, da bi spodbudili angažiranost.</a:t>
            </a:r>
            <a:endParaRPr lang="en-US" sz="1400" dirty="0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48B7C7-D693-D7DF-7EA1-CE4D5CFB226D}"/>
              </a:ext>
            </a:extLst>
          </p:cNvPr>
          <p:cNvSpPr txBox="1"/>
          <p:nvPr/>
        </p:nvSpPr>
        <p:spPr>
          <a:xfrm>
            <a:off x="6440177" y="4457700"/>
            <a:ext cx="1728463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defTabSz="451331" fontAlgn="auto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(7)</a:t>
            </a:r>
          </a:p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Kaj talenti iščejo</a:t>
            </a:r>
            <a:endParaRPr kumimoji="0" lang="en-GB" sz="14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E2E48C-9F4B-946F-D3CE-456D2E5E19A2}"/>
              </a:ext>
            </a:extLst>
          </p:cNvPr>
          <p:cNvSpPr txBox="1"/>
          <p:nvPr/>
        </p:nvSpPr>
        <p:spPr>
          <a:xfrm>
            <a:off x="4047571" y="4366260"/>
            <a:ext cx="1795880" cy="8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1331">
              <a:lnSpc>
                <a:spcPct val="90000"/>
              </a:lnSpc>
              <a:spcAft>
                <a:spcPts val="544"/>
              </a:spcAft>
              <a:defRPr/>
            </a:pPr>
            <a:r>
              <a:rPr lang="en-GB" sz="1600" b="1" dirty="0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 </a:t>
            </a:r>
          </a:p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Kako vas trenutno vidijo</a:t>
            </a:r>
            <a:endParaRPr kumimoji="0" lang="en-GB" sz="14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6A260E-8AAE-24C4-F062-5FF99DE9C0E3}"/>
              </a:ext>
            </a:extLst>
          </p:cNvPr>
          <p:cNvSpPr txBox="1"/>
          <p:nvPr/>
        </p:nvSpPr>
        <p:spPr>
          <a:xfrm>
            <a:off x="5026683" y="2258089"/>
            <a:ext cx="2138633" cy="8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51" b="1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Kako želite da vas vidijo željeni talenti?</a:t>
            </a:r>
            <a:endParaRPr kumimoji="0" lang="en-US" sz="1451" b="1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ctr" defTabSz="451331">
              <a:lnSpc>
                <a:spcPct val="90000"/>
              </a:lnSpc>
              <a:spcAft>
                <a:spcPts val="544"/>
              </a:spcAf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7336741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C8E391F-285C-1869-157F-F1C9CBF552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32A03-BFA2-75E4-AFA1-0739E402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D1A84F"/>
                </a:solidFill>
              </a:rPr>
              <a:t>Kazalo</a:t>
            </a:r>
            <a:endParaRPr lang="en-GB" dirty="0">
              <a:solidFill>
                <a:srgbClr val="D1A84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31372-0496-E915-CB07-6A2EA33E8902}"/>
              </a:ext>
            </a:extLst>
          </p:cNvPr>
          <p:cNvSpPr txBox="1"/>
          <p:nvPr/>
        </p:nvSpPr>
        <p:spPr>
          <a:xfrm>
            <a:off x="931332" y="2586538"/>
            <a:ext cx="4218025" cy="255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PROFIL KANDIDATOV IN PREFERENC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FontTx/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ZADOVOLJSTVO ZAPOSLENIH V PODJETJU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ZADRŽEVANJE IN MOBILNOST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PRIVLAČNOST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ZAPOSLITVENI LIJAK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IZGUBA KADRA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PERCEPCIJA ZNAMKE DELODAJALCA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rgbClr val="D1A84F"/>
                </a:solidFill>
              </a:rPr>
              <a:t>KOMUNIKACIJA </a:t>
            </a:r>
            <a:r>
              <a:rPr lang="sv-SE" sz="1200" b="1" dirty="0">
                <a:solidFill>
                  <a:srgbClr val="D1A84F"/>
                </a:solidFill>
              </a:rPr>
              <a:t>&amp;</a:t>
            </a:r>
            <a:r>
              <a:rPr lang="sl-SI" sz="1200" b="1" dirty="0">
                <a:solidFill>
                  <a:srgbClr val="D1A84F"/>
                </a:solidFill>
              </a:rPr>
              <a:t> NADALJNJI KORAKI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accent6"/>
                </a:solidFill>
              </a:rPr>
              <a:t>POVZETEK</a:t>
            </a:r>
          </a:p>
        </p:txBody>
      </p:sp>
    </p:spTree>
    <p:extLst>
      <p:ext uri="{BB962C8B-B14F-4D97-AF65-F5344CB8AC3E}">
        <p14:creationId xmlns:p14="http://schemas.microsoft.com/office/powerpoint/2010/main" val="5445936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016B-AE2B-669F-7365-E624ECDF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katerih</a:t>
            </a:r>
            <a:r>
              <a:rPr lang="en-US" dirty="0"/>
              <a:t> </a:t>
            </a:r>
            <a:r>
              <a:rPr lang="en-US" dirty="0" err="1"/>
              <a:t>kanalih</a:t>
            </a:r>
            <a:r>
              <a:rPr lang="en-US" dirty="0"/>
              <a:t> </a:t>
            </a:r>
            <a:r>
              <a:rPr lang="en-US" dirty="0" err="1"/>
              <a:t>kandidati</a:t>
            </a:r>
            <a:r>
              <a:rPr lang="en-US" dirty="0"/>
              <a:t> </a:t>
            </a:r>
            <a:r>
              <a:rPr lang="en-US" dirty="0" err="1"/>
              <a:t>pridobivajo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/>
              <a:t>delodajalcih</a:t>
            </a:r>
            <a:r>
              <a:rPr lang="en-US" dirty="0"/>
              <a:t>?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00389-8C1C-DBB4-3E94-DBCDBACFB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info_kanal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371600"/>
            <a:ext cx="107899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773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4DBE-4C24-0C52-40EC-FB2A1237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</a:t>
            </a:r>
            <a:r>
              <a:rPr lang="en-GB" dirty="0"/>
              <a:t>a </a:t>
            </a:r>
            <a:r>
              <a:rPr lang="en-GB" dirty="0" err="1"/>
              <a:t>katerih</a:t>
            </a:r>
            <a:r>
              <a:rPr lang="en-GB" dirty="0"/>
              <a:t> </a:t>
            </a:r>
            <a:r>
              <a:rPr lang="en-GB" dirty="0" err="1"/>
              <a:t>kanalih</a:t>
            </a:r>
            <a:r>
              <a:rPr lang="en-GB" dirty="0"/>
              <a:t> so </a:t>
            </a:r>
            <a:r>
              <a:rPr lang="en-GB" dirty="0" err="1"/>
              <a:t>kandidati</a:t>
            </a:r>
            <a:r>
              <a:rPr lang="en-GB" dirty="0"/>
              <a:t> </a:t>
            </a:r>
            <a:r>
              <a:rPr lang="en-GB" dirty="0" err="1"/>
              <a:t>zaznali</a:t>
            </a:r>
            <a:r>
              <a:rPr lang="en-GB" dirty="0"/>
              <a:t> </a:t>
            </a:r>
            <a:r>
              <a:rPr lang="en-GB" dirty="0" err="1"/>
              <a:t>vašo</a:t>
            </a:r>
            <a:r>
              <a:rPr lang="en-GB" dirty="0"/>
              <a:t> </a:t>
            </a:r>
            <a:r>
              <a:rPr lang="en-GB" dirty="0" err="1"/>
              <a:t>prisotnost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AE115-ABB6-887A-3EAB-545213B9B1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484B651B-2936-F370-83B1-032233E7607C}"/>
              </a:ext>
            </a:extLst>
          </p:cNvPr>
          <p:cNvSpPr/>
          <p:nvPr/>
        </p:nvSpPr>
        <p:spPr>
          <a:xfrm>
            <a:off x="3289618" y="2042065"/>
            <a:ext cx="4876138" cy="3419474"/>
          </a:xfrm>
          <a:prstGeom prst="round2SameRect">
            <a:avLst>
              <a:gd name="adj1" fmla="val 0"/>
              <a:gd name="adj2" fmla="val 5547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93D431D-25CE-AF1C-CABA-AE35BC5D7114}"/>
              </a:ext>
            </a:extLst>
          </p:cNvPr>
          <p:cNvSpPr/>
          <p:nvPr/>
        </p:nvSpPr>
        <p:spPr>
          <a:xfrm>
            <a:off x="3289618" y="1629677"/>
            <a:ext cx="4876138" cy="464063"/>
          </a:xfrm>
          <a:custGeom>
            <a:avLst/>
            <a:gdLst>
              <a:gd name="connsiteX0" fmla="*/ 94826 w 4876138"/>
              <a:gd name="connsiteY0" fmla="*/ 0 h 448271"/>
              <a:gd name="connsiteX1" fmla="*/ 4781312 w 4876138"/>
              <a:gd name="connsiteY1" fmla="*/ 0 h 448271"/>
              <a:gd name="connsiteX2" fmla="*/ 4876138 w 4876138"/>
              <a:gd name="connsiteY2" fmla="*/ 94826 h 448271"/>
              <a:gd name="connsiteX3" fmla="*/ 4876138 w 4876138"/>
              <a:gd name="connsiteY3" fmla="*/ 243502 h 448271"/>
              <a:gd name="connsiteX4" fmla="*/ 4876138 w 4876138"/>
              <a:gd name="connsiteY4" fmla="*/ 350911 h 448271"/>
              <a:gd name="connsiteX5" fmla="*/ 4876138 w 4876138"/>
              <a:gd name="connsiteY5" fmla="*/ 448271 h 448271"/>
              <a:gd name="connsiteX6" fmla="*/ 0 w 4876138"/>
              <a:gd name="connsiteY6" fmla="*/ 448271 h 448271"/>
              <a:gd name="connsiteX7" fmla="*/ 0 w 4876138"/>
              <a:gd name="connsiteY7" fmla="*/ 350911 h 448271"/>
              <a:gd name="connsiteX8" fmla="*/ 0 w 4876138"/>
              <a:gd name="connsiteY8" fmla="*/ 243502 h 448271"/>
              <a:gd name="connsiteX9" fmla="*/ 0 w 4876138"/>
              <a:gd name="connsiteY9" fmla="*/ 94826 h 448271"/>
              <a:gd name="connsiteX10" fmla="*/ 94826 w 4876138"/>
              <a:gd name="connsiteY10" fmla="*/ 0 h 44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6138" h="448271">
                <a:moveTo>
                  <a:pt x="94826" y="0"/>
                </a:moveTo>
                <a:lnTo>
                  <a:pt x="4781312" y="0"/>
                </a:lnTo>
                <a:cubicBezTo>
                  <a:pt x="4833683" y="0"/>
                  <a:pt x="4876138" y="42455"/>
                  <a:pt x="4876138" y="94826"/>
                </a:cubicBezTo>
                <a:lnTo>
                  <a:pt x="4876138" y="243502"/>
                </a:lnTo>
                <a:lnTo>
                  <a:pt x="4876138" y="350911"/>
                </a:lnTo>
                <a:lnTo>
                  <a:pt x="4876138" y="448271"/>
                </a:lnTo>
                <a:lnTo>
                  <a:pt x="0" y="448271"/>
                </a:lnTo>
                <a:lnTo>
                  <a:pt x="0" y="350911"/>
                </a:lnTo>
                <a:lnTo>
                  <a:pt x="0" y="243502"/>
                </a:lnTo>
                <a:lnTo>
                  <a:pt x="0" y="94826"/>
                </a:lnTo>
                <a:cubicBezTo>
                  <a:pt x="0" y="42455"/>
                  <a:pt x="42455" y="0"/>
                  <a:pt x="9482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36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ruta 38">
            <a:extLst>
              <a:ext uri="{FF2B5EF4-FFF2-40B4-BE49-F238E27FC236}">
                <a16:creationId xmlns:a16="http://schemas.microsoft.com/office/drawing/2014/main" id="{3617A611-008F-1279-BAEB-01A05EE0CA51}"/>
              </a:ext>
            </a:extLst>
          </p:cNvPr>
          <p:cNvSpPr txBox="1"/>
          <p:nvPr/>
        </p:nvSpPr>
        <p:spPr>
          <a:xfrm>
            <a:off x="4566430" y="1734288"/>
            <a:ext cx="199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1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b="1" dirty="0">
                <a:solidFill>
                  <a:schemeClr val="bg1"/>
                </a:solidFill>
              </a:rPr>
              <a:t>TOP 10 ASOCIACIJ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685A5F-8646-9D01-567B-9F36A8875FD9}"/>
              </a:ext>
            </a:extLst>
          </p:cNvPr>
          <p:cNvGrpSpPr/>
          <p:nvPr/>
        </p:nvGrpSpPr>
        <p:grpSpPr>
          <a:xfrm>
            <a:off x="6214857" y="6116956"/>
            <a:ext cx="6230061" cy="424555"/>
            <a:chOff x="3459249" y="5544949"/>
            <a:chExt cx="6230061" cy="424555"/>
          </a:xfrm>
        </p:grpSpPr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id="{AAB3FF71-A708-2C06-2D70-3B5A4D22BB2D}"/>
                </a:ext>
              </a:extLst>
            </p:cNvPr>
            <p:cNvSpPr txBox="1"/>
            <p:nvPr/>
          </p:nvSpPr>
          <p:spPr>
            <a:xfrm>
              <a:off x="3793458" y="5556281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Digitalni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B976E2D0-40CC-668D-3220-5B18DBCCB9E6}"/>
                </a:ext>
              </a:extLst>
            </p:cNvPr>
            <p:cNvSpPr txBox="1"/>
            <p:nvPr/>
          </p:nvSpPr>
          <p:spPr>
            <a:xfrm>
              <a:off x="7072677" y="5556281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Tiskani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C8C98160-A177-220E-123A-6E4AEF39D396}"/>
                </a:ext>
              </a:extLst>
            </p:cNvPr>
            <p:cNvSpPr txBox="1"/>
            <p:nvPr/>
          </p:nvSpPr>
          <p:spPr>
            <a:xfrm>
              <a:off x="3791667" y="5808689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Osebni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3AEFCA-2485-DCB2-D493-4EDC7462133B}"/>
                </a:ext>
              </a:extLst>
            </p:cNvPr>
            <p:cNvSpPr txBox="1"/>
            <p:nvPr/>
          </p:nvSpPr>
          <p:spPr>
            <a:xfrm>
              <a:off x="7070886" y="5808690"/>
              <a:ext cx="26166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Ostali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Rektangel 49">
              <a:extLst>
                <a:ext uri="{FF2B5EF4-FFF2-40B4-BE49-F238E27FC236}">
                  <a16:creationId xmlns:a16="http://schemas.microsoft.com/office/drawing/2014/main" id="{951B4833-E505-7260-1FA1-3B23B6596E03}"/>
                </a:ext>
              </a:extLst>
            </p:cNvPr>
            <p:cNvSpPr/>
            <p:nvPr/>
          </p:nvSpPr>
          <p:spPr>
            <a:xfrm>
              <a:off x="3459249" y="5544949"/>
              <a:ext cx="185145" cy="178769"/>
            </a:xfrm>
            <a:prstGeom prst="rect">
              <a:avLst/>
            </a:prstGeom>
            <a:solidFill>
              <a:srgbClr val="65AB6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highlight>
                  <a:srgbClr val="CC651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Rektangel 50">
              <a:extLst>
                <a:ext uri="{FF2B5EF4-FFF2-40B4-BE49-F238E27FC236}">
                  <a16:creationId xmlns:a16="http://schemas.microsoft.com/office/drawing/2014/main" id="{6C2E41AE-BF20-A5D8-8652-414C18F9BE47}"/>
                </a:ext>
              </a:extLst>
            </p:cNvPr>
            <p:cNvSpPr/>
            <p:nvPr/>
          </p:nvSpPr>
          <p:spPr>
            <a:xfrm>
              <a:off x="3459249" y="5790735"/>
              <a:ext cx="185145" cy="178769"/>
            </a:xfrm>
            <a:prstGeom prst="rect">
              <a:avLst/>
            </a:prstGeom>
            <a:solidFill>
              <a:srgbClr val="4E8B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" name="Rektangel 51">
              <a:extLst>
                <a:ext uri="{FF2B5EF4-FFF2-40B4-BE49-F238E27FC236}">
                  <a16:creationId xmlns:a16="http://schemas.microsoft.com/office/drawing/2014/main" id="{207C106D-4EC5-369D-0EA6-C1502306B323}"/>
                </a:ext>
              </a:extLst>
            </p:cNvPr>
            <p:cNvSpPr/>
            <p:nvPr/>
          </p:nvSpPr>
          <p:spPr>
            <a:xfrm>
              <a:off x="6751786" y="5544949"/>
              <a:ext cx="185145" cy="178769"/>
            </a:xfrm>
            <a:prstGeom prst="rect">
              <a:avLst/>
            </a:prstGeom>
            <a:solidFill>
              <a:srgbClr val="CC65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" name="Rektangel 55">
              <a:extLst>
                <a:ext uri="{FF2B5EF4-FFF2-40B4-BE49-F238E27FC236}">
                  <a16:creationId xmlns:a16="http://schemas.microsoft.com/office/drawing/2014/main" id="{019A27B1-D43F-041C-17DA-15BA38C71B01}"/>
                </a:ext>
              </a:extLst>
            </p:cNvPr>
            <p:cNvSpPr/>
            <p:nvPr/>
          </p:nvSpPr>
          <p:spPr>
            <a:xfrm>
              <a:off x="6751786" y="5790735"/>
              <a:ext cx="185145" cy="178769"/>
            </a:xfrm>
            <a:prstGeom prst="rect">
              <a:avLst/>
            </a:prstGeom>
            <a:solidFill>
              <a:srgbClr val="B043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1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45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566160" y="2194560"/>
            <a:ext cx="228600" cy="228600"/>
          </a:xfrm>
          <a:prstGeom prst="rect">
            <a:avLst/>
          </a:prstGeom>
          <a:solidFill>
            <a:srgbClr val="65AB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3886200" y="2194560"/>
            <a:ext cx="3657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Družbena omrežja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66160" y="2514600"/>
            <a:ext cx="228600" cy="228600"/>
          </a:xfrm>
          <a:prstGeom prst="rect">
            <a:avLst/>
          </a:prstGeom>
          <a:solidFill>
            <a:srgbClr val="65AB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3886200" y="2514600"/>
            <a:ext cx="3657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Informativni mediji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66160" y="2834640"/>
            <a:ext cx="228600" cy="228600"/>
          </a:xfrm>
          <a:prstGeom prst="rect">
            <a:avLst/>
          </a:prstGeom>
          <a:solidFill>
            <a:srgbClr val="65AB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3886200" y="2834640"/>
            <a:ext cx="3657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Spletni zaposlitveni portali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566160" y="3154680"/>
            <a:ext cx="228600" cy="228600"/>
          </a:xfrm>
          <a:prstGeom prst="rect">
            <a:avLst/>
          </a:prstGeom>
          <a:solidFill>
            <a:srgbClr val="65AB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3886200" y="3154680"/>
            <a:ext cx="3657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Spletne strani za karierno usmerjanje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66160" y="3474720"/>
            <a:ext cx="228600" cy="228600"/>
          </a:xfrm>
          <a:prstGeom prst="rect">
            <a:avLst/>
          </a:prstGeom>
          <a:solidFill>
            <a:srgbClr val="65AB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3886200" y="3474720"/>
            <a:ext cx="3657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Karierne spletne strani delodajalcev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566160" y="3794760"/>
            <a:ext cx="228600" cy="228600"/>
          </a:xfrm>
          <a:prstGeom prst="rect">
            <a:avLst/>
          </a:prstGeom>
          <a:solidFill>
            <a:srgbClr val="B043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3886200" y="3794760"/>
            <a:ext cx="3657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Nič od tega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566160" y="4114800"/>
            <a:ext cx="228600" cy="228600"/>
          </a:xfrm>
          <a:prstGeom prst="rect">
            <a:avLst/>
          </a:prstGeom>
          <a:solidFill>
            <a:srgbClr val="4E8B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3886200" y="4114800"/>
            <a:ext cx="3657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Karierni sejmi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66160" y="4434840"/>
            <a:ext cx="228600" cy="228600"/>
          </a:xfrm>
          <a:prstGeom prst="rect">
            <a:avLst/>
          </a:prstGeom>
          <a:solidFill>
            <a:srgbClr val="EE8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3886200" y="4434840"/>
            <a:ext cx="3657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Univerzitetni časopis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66160" y="4754880"/>
            <a:ext cx="228600" cy="228600"/>
          </a:xfrm>
          <a:prstGeom prst="rect">
            <a:avLst/>
          </a:prstGeom>
          <a:solidFill>
            <a:srgbClr val="4E8B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3886200" y="4754880"/>
            <a:ext cx="3657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Obiski pri delodajalcu (dan odprtih vrat)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66160" y="5074920"/>
            <a:ext cx="228600" cy="228600"/>
          </a:xfrm>
          <a:prstGeom prst="rect">
            <a:avLst/>
          </a:prstGeom>
          <a:solidFill>
            <a:srgbClr val="4E8B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3886200" y="5074920"/>
            <a:ext cx="3657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/>
            </a:pPr>
            <a:r>
              <a:t>Konference, ki jih organizirajo in gostijo delodajalci</a:t>
            </a:r>
          </a:p>
        </p:txBody>
      </p:sp>
    </p:spTree>
    <p:extLst>
      <p:ext uri="{BB962C8B-B14F-4D97-AF65-F5344CB8AC3E}">
        <p14:creationId xmlns:p14="http://schemas.microsoft.com/office/powerpoint/2010/main" val="17105664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6E41-C53B-A342-E0A5-9F184940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Kje ste najbolj vidni?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FE097-A131-3743-6D38-E01021CDD8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mediji_compari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37" y="1189703"/>
            <a:ext cx="9163666" cy="548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D33E1D-8DAC-FA65-FA7C-64DA4D445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467" y="941926"/>
            <a:ext cx="1752845" cy="666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10E9B1-0E8C-BDE1-7179-53DED0805B68}"/>
              </a:ext>
            </a:extLst>
          </p:cNvPr>
          <p:cNvSpPr txBox="1"/>
          <p:nvPr/>
        </p:nvSpPr>
        <p:spPr>
          <a:xfrm>
            <a:off x="5201265" y="1356852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/>
              <a:t>Vzorčno podjetje</a:t>
            </a:r>
          </a:p>
        </p:txBody>
      </p:sp>
    </p:spTree>
    <p:extLst>
      <p:ext uri="{BB962C8B-B14F-4D97-AF65-F5344CB8AC3E}">
        <p14:creationId xmlns:p14="http://schemas.microsoft.com/office/powerpoint/2010/main" val="382594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ED0569-8BF7-1EBB-FBD1-42ADD9F669C8}"/>
              </a:ext>
            </a:extLst>
          </p:cNvPr>
          <p:cNvSpPr/>
          <p:nvPr/>
        </p:nvSpPr>
        <p:spPr>
          <a:xfrm>
            <a:off x="4442028" y="3735098"/>
            <a:ext cx="3576417" cy="2547698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6474EC-9FBB-B666-ABAC-3487600F5ACA}"/>
              </a:ext>
            </a:extLst>
          </p:cNvPr>
          <p:cNvSpPr/>
          <p:nvPr/>
        </p:nvSpPr>
        <p:spPr>
          <a:xfrm>
            <a:off x="8114544" y="3744322"/>
            <a:ext cx="3274235" cy="2547698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C6C54E-050B-3D96-BF6A-F0D165272788}"/>
              </a:ext>
            </a:extLst>
          </p:cNvPr>
          <p:cNvSpPr/>
          <p:nvPr/>
        </p:nvSpPr>
        <p:spPr>
          <a:xfrm>
            <a:off x="8119351" y="1296249"/>
            <a:ext cx="3274235" cy="2372314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909671-AC91-D215-34A5-84717BD605CC}"/>
              </a:ext>
            </a:extLst>
          </p:cNvPr>
          <p:cNvSpPr/>
          <p:nvPr/>
        </p:nvSpPr>
        <p:spPr>
          <a:xfrm>
            <a:off x="4660336" y="1297424"/>
            <a:ext cx="3362916" cy="2372314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9AF6AB-B82F-6AA2-C4BF-DF40F1C5A93F}"/>
              </a:ext>
            </a:extLst>
          </p:cNvPr>
          <p:cNvSpPr/>
          <p:nvPr/>
        </p:nvSpPr>
        <p:spPr>
          <a:xfrm>
            <a:off x="841133" y="3745496"/>
            <a:ext cx="3504796" cy="2582209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16445B-6590-9717-D5D7-466D092C1891}"/>
              </a:ext>
            </a:extLst>
          </p:cNvPr>
          <p:cNvSpPr/>
          <p:nvPr/>
        </p:nvSpPr>
        <p:spPr>
          <a:xfrm>
            <a:off x="851677" y="1285844"/>
            <a:ext cx="3719980" cy="2372314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8B687-BF94-9D2B-B258-8A5AF3A0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Profil vaše ciljne skupine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6B656-70C1-63DD-DA86-4F97578E8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7704DF-532E-1D5A-70C4-484A85DDDB17}"/>
              </a:ext>
            </a:extLst>
          </p:cNvPr>
          <p:cNvSpPr txBox="1">
            <a:spLocks/>
          </p:cNvSpPr>
          <p:nvPr/>
        </p:nvSpPr>
        <p:spPr>
          <a:xfrm>
            <a:off x="838198" y="1275348"/>
            <a:ext cx="3814719" cy="721309"/>
          </a:xfrm>
          <a:prstGeom prst="rect">
            <a:avLst/>
          </a:prstGeom>
        </p:spPr>
        <p:txBody>
          <a:bodyPr vert="horz" lIns="180000" tIns="72000" rIns="180000" bIns="7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sz="1600" dirty="0"/>
              <a:t>Spol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graphicFrame>
        <p:nvGraphicFramePr>
          <p:cNvPr id="27" name="Content Placeholder 6">
            <a:extLst>
              <a:ext uri="{FF2B5EF4-FFF2-40B4-BE49-F238E27FC236}">
                <a16:creationId xmlns:a16="http://schemas.microsoft.com/office/drawing/2014/main" id="{F1BBB12A-2951-0CD7-F37D-469EB6BA5E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676414"/>
              </p:ext>
            </p:extLst>
          </p:nvPr>
        </p:nvGraphicFramePr>
        <p:xfrm>
          <a:off x="1677776" y="1567569"/>
          <a:ext cx="1906438" cy="204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B5D8BD3-5F3C-D6C5-8794-D261F5B5C6D8}"/>
              </a:ext>
            </a:extLst>
          </p:cNvPr>
          <p:cNvSpPr txBox="1">
            <a:spLocks/>
          </p:cNvSpPr>
          <p:nvPr/>
        </p:nvSpPr>
        <p:spPr>
          <a:xfrm>
            <a:off x="4758789" y="1285844"/>
            <a:ext cx="3264462" cy="721894"/>
          </a:xfrm>
          <a:prstGeom prst="rect">
            <a:avLst/>
          </a:prstGeom>
        </p:spPr>
        <p:txBody>
          <a:bodyPr vert="horz" lIns="180000" tIns="72000" rIns="180000" bIns="7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sz="1600" dirty="0"/>
              <a:t>Najbolj zastopane panoge</a:t>
            </a: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35A1AF6-14ED-DA8D-4F0D-09B574202B07}"/>
              </a:ext>
            </a:extLst>
          </p:cNvPr>
          <p:cNvSpPr txBox="1">
            <a:spLocks/>
          </p:cNvSpPr>
          <p:nvPr/>
        </p:nvSpPr>
        <p:spPr>
          <a:xfrm>
            <a:off x="8121702" y="1287535"/>
            <a:ext cx="3264462" cy="721894"/>
          </a:xfrm>
          <a:prstGeom prst="rect">
            <a:avLst/>
          </a:prstGeom>
        </p:spPr>
        <p:txBody>
          <a:bodyPr vert="horz" lIns="180000" tIns="72000" rIns="180000" bIns="7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sz="1600" dirty="0"/>
              <a:t>Top poklicne skupine</a:t>
            </a: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pic>
        <p:nvPicPr>
          <p:cNvPr id="41" name="Picture 40" descr="Coca-Cola HBC Slovenija d.o.o._starost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1371600"/>
            <a:ext cx="2651760" cy="2286000"/>
          </a:xfrm>
          <a:prstGeom prst="rect">
            <a:avLst/>
          </a:prstGeom>
        </p:spPr>
      </p:pic>
      <p:pic>
        <p:nvPicPr>
          <p:cNvPr id="42" name="Picture 41" descr="Coca-Cola HBC Slovenija d.o.o._staros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023360"/>
            <a:ext cx="3291840" cy="1828800"/>
          </a:xfrm>
          <a:prstGeom prst="rect">
            <a:avLst/>
          </a:prstGeom>
        </p:spPr>
      </p:pic>
      <p:pic>
        <p:nvPicPr>
          <p:cNvPr id="43" name="Picture 42" descr="Coca-Cola HBC Slovenija d.o.o._experien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023360"/>
            <a:ext cx="3291840" cy="1828800"/>
          </a:xfrm>
          <a:prstGeom prst="rect">
            <a:avLst/>
          </a:prstGeom>
        </p:spPr>
      </p:pic>
      <p:pic>
        <p:nvPicPr>
          <p:cNvPr id="44" name="Picture 43" descr="Coca-Cola HBC Slovenija d.o.o._region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160" y="4023360"/>
            <a:ext cx="3200400" cy="18288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663440" y="1371600"/>
            <a:ext cx="32004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000"/>
            </a:pPr>
            <a:r>
              <a:t>- Maloprodaja (76.7%)</a:t>
            </a:r>
          </a:p>
          <a:p>
            <a:pPr algn="l">
              <a:defRPr sz="1000"/>
            </a:pPr>
            <a:r>
              <a:t>- Veleprodaja (23.3%)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38160" y="1371600"/>
            <a:ext cx="32004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000"/>
            </a:pPr>
            <a:r>
              <a:t>- Trgovina (36.5%)</a:t>
            </a:r>
          </a:p>
          <a:p>
            <a:pPr algn="l">
              <a:defRPr sz="1000"/>
            </a:pPr>
            <a:r>
              <a:t>- Prodaja (23.7%)</a:t>
            </a:r>
          </a:p>
          <a:p>
            <a:pPr algn="l">
              <a:defRPr sz="1000"/>
            </a:pPr>
            <a:r>
              <a:t>- Maloprodaja (14.7%)</a:t>
            </a:r>
          </a:p>
          <a:p>
            <a:pPr algn="l">
              <a:defRPr sz="1000"/>
            </a:pPr>
            <a:r>
              <a:t>- Administracija (8.4%)</a:t>
            </a:r>
          </a:p>
          <a:p>
            <a:pPr algn="l">
              <a:defRPr sz="1000"/>
            </a:pPr>
            <a:r>
              <a:t>- Upravljanje in vodenje (3.2%)</a:t>
            </a:r>
          </a:p>
          <a:p>
            <a:pPr algn="l">
              <a:defRPr sz="1000"/>
            </a:pPr>
            <a:r>
              <a:t>- Logistika (2.5%)</a:t>
            </a:r>
          </a:p>
          <a:p>
            <a:pPr algn="l">
              <a:defRPr sz="1000"/>
            </a:pPr>
            <a:r>
              <a:t>- Svetovanje (1.9%)</a:t>
            </a:r>
          </a:p>
          <a:p>
            <a:pPr algn="l">
              <a:defRPr sz="1000"/>
            </a:pPr>
            <a:r>
              <a:t>- Drugo: (1.9%)</a:t>
            </a:r>
          </a:p>
          <a:p>
            <a:pPr algn="l">
              <a:defRPr sz="1000"/>
            </a:pPr>
            <a:r>
              <a:t>- Inženiring / Elektrotehnika, elektronika, telekomunikacije (1.1%)</a:t>
            </a:r>
          </a:p>
          <a:p>
            <a:pPr algn="l">
              <a:defRPr sz="1000"/>
            </a:pPr>
            <a:r>
              <a:t>- Proizvodnja (1.0%)</a:t>
            </a:r>
          </a:p>
        </p:txBody>
      </p:sp>
    </p:spTree>
    <p:extLst>
      <p:ext uri="{BB962C8B-B14F-4D97-AF65-F5344CB8AC3E}">
        <p14:creationId xmlns:p14="http://schemas.microsoft.com/office/powerpoint/2010/main" val="31164302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FEC0-8FCA-0936-CDAE-6576DC92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Največkrat</a:t>
            </a:r>
            <a:r>
              <a:rPr lang="en-US" dirty="0"/>
              <a:t> </a:t>
            </a:r>
            <a:r>
              <a:rPr lang="en-US" dirty="0" err="1"/>
              <a:t>uporabljene</a:t>
            </a:r>
            <a:r>
              <a:rPr lang="en-US" dirty="0"/>
              <a:t> </a:t>
            </a:r>
            <a:r>
              <a:rPr lang="en-US" dirty="0" err="1"/>
              <a:t>platforme</a:t>
            </a:r>
            <a:r>
              <a:rPr lang="en-US" dirty="0"/>
              <a:t> za </a:t>
            </a:r>
            <a:r>
              <a:rPr lang="en-US" dirty="0" err="1"/>
              <a:t>pridobivanje</a:t>
            </a:r>
            <a:r>
              <a:rPr lang="en-US" dirty="0"/>
              <a:t> </a:t>
            </a:r>
            <a:r>
              <a:rPr lang="en-US" dirty="0" err="1"/>
              <a:t>informacij</a:t>
            </a:r>
            <a:r>
              <a:rPr lang="en-US" dirty="0"/>
              <a:t> o </a:t>
            </a:r>
            <a:r>
              <a:rPr lang="en-US" dirty="0" err="1"/>
              <a:t>zaposlovalcih</a:t>
            </a:r>
            <a:r>
              <a:rPr lang="en-US" dirty="0"/>
              <a:t>.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892C1-2D19-9ADE-A739-3F2967D9C2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platfor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828800"/>
            <a:ext cx="859536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1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91CB-E66A-CBFE-3753-AEF01ED8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Pomembne</a:t>
            </a:r>
            <a:r>
              <a:rPr lang="en-GB" dirty="0"/>
              <a:t> </a:t>
            </a:r>
            <a:r>
              <a:rPr lang="en-GB" dirty="0" err="1"/>
              <a:t>teme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katere</a:t>
            </a:r>
            <a:r>
              <a:rPr lang="en-GB" dirty="0"/>
              <a:t> bi se </a:t>
            </a:r>
            <a:r>
              <a:rPr lang="en-GB" dirty="0" err="1"/>
              <a:t>morali</a:t>
            </a:r>
            <a:r>
              <a:rPr lang="en-GB" dirty="0"/>
              <a:t> </a:t>
            </a:r>
            <a:r>
              <a:rPr lang="en-GB" dirty="0" err="1"/>
              <a:t>osredoto</a:t>
            </a:r>
            <a:r>
              <a:rPr lang="sl-SI" dirty="0"/>
              <a:t>č</a:t>
            </a:r>
            <a:r>
              <a:rPr lang="en-GB" dirty="0" err="1"/>
              <a:t>iti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objavah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online </a:t>
            </a:r>
            <a:r>
              <a:rPr lang="en-GB" dirty="0" err="1"/>
              <a:t>kanalih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3B394-9948-F8FF-1ABD-F83961745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te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040"/>
            <a:ext cx="1188720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377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F352-9B36-3083-D38F-D036234E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Delodajalci</a:t>
            </a:r>
            <a:r>
              <a:rPr lang="en-US" dirty="0"/>
              <a:t>, ki so </a:t>
            </a:r>
            <a:r>
              <a:rPr lang="en-US" dirty="0" err="1"/>
              <a:t>najbolj</a:t>
            </a:r>
            <a:r>
              <a:rPr lang="en-US" dirty="0"/>
              <a:t> </a:t>
            </a:r>
            <a:r>
              <a:rPr lang="en-US" dirty="0" err="1"/>
              <a:t>aktivni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družbenih</a:t>
            </a:r>
            <a:r>
              <a:rPr lang="en-US" dirty="0"/>
              <a:t> </a:t>
            </a:r>
            <a:r>
              <a:rPr lang="en-US" dirty="0" err="1"/>
              <a:t>omrežjih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2B1B6-1D17-19F1-FFBD-3AE1684DB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aktivni_delodajalc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5448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561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D24A-8315-1E6F-AD35-F4B43532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Viri,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katere</a:t>
            </a:r>
            <a:r>
              <a:rPr lang="en-US" dirty="0"/>
              <a:t> se </a:t>
            </a:r>
            <a:r>
              <a:rPr lang="en-US" dirty="0" err="1"/>
              <a:t>kandidati</a:t>
            </a:r>
            <a:r>
              <a:rPr lang="en-US" dirty="0"/>
              <a:t> </a:t>
            </a:r>
            <a:r>
              <a:rPr lang="en-US" dirty="0" err="1"/>
              <a:t>zanašajo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izbiri</a:t>
            </a:r>
            <a:r>
              <a:rPr lang="en-US" dirty="0"/>
              <a:t> </a:t>
            </a:r>
            <a:r>
              <a:rPr lang="en-US" dirty="0" err="1"/>
              <a:t>delodajalca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CCEB6-ACB3-733F-2364-B5AF32F79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5" name="Picture 4" descr="Coca-Cola HBC Slovenija d.o.o._vir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1645920"/>
            <a:ext cx="96926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378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FAD97DA-4B2F-7065-9FAD-4B7562A01D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32A03-BFA2-75E4-AFA1-0739E402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D1A84F"/>
                </a:solidFill>
              </a:rPr>
              <a:t>Kazalo</a:t>
            </a:r>
            <a:endParaRPr lang="en-GB" dirty="0">
              <a:solidFill>
                <a:srgbClr val="D1A84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31372-0496-E915-CB07-6A2EA33E8902}"/>
              </a:ext>
            </a:extLst>
          </p:cNvPr>
          <p:cNvSpPr txBox="1"/>
          <p:nvPr/>
        </p:nvSpPr>
        <p:spPr>
          <a:xfrm>
            <a:off x="1276565" y="2661183"/>
            <a:ext cx="4218025" cy="255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PROFIL KANDIDATOV IN PREFERENC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FontTx/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ZADOVOLJSTVO ZAPOSLENIH V PODJETJU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ZADRŽEVANJE IN MOBILNOST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PRIVLAČNOST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ZAPOSLITVENI LIJAK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IZGUBA KADRA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PERCEPCIJA ZNAMKE DELODAJALCA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KOMUNIKACIJA </a:t>
            </a:r>
            <a:r>
              <a:rPr lang="sv-SE" sz="1200" b="1" dirty="0">
                <a:solidFill>
                  <a:schemeClr val="bg1">
                    <a:lumMod val="95000"/>
                  </a:schemeClr>
                </a:solidFill>
              </a:rPr>
              <a:t>&amp;</a:t>
            </a:r>
            <a:r>
              <a:rPr lang="sl-SI" sz="1200" b="1" dirty="0">
                <a:solidFill>
                  <a:schemeClr val="bg1">
                    <a:lumMod val="95000"/>
                  </a:schemeClr>
                </a:solidFill>
              </a:rPr>
              <a:t> NADALJNJI KORAKI</a:t>
            </a:r>
          </a:p>
          <a:p>
            <a:pPr marL="457200" indent="-457200">
              <a:lnSpc>
                <a:spcPct val="150000"/>
              </a:lnSpc>
              <a:buClr>
                <a:srgbClr val="D1A84F"/>
              </a:buClr>
              <a:buAutoNum type="arabicPeriod"/>
            </a:pPr>
            <a:r>
              <a:rPr lang="sl-SI" sz="1200" b="1" dirty="0">
                <a:solidFill>
                  <a:srgbClr val="D1A84F"/>
                </a:solidFill>
              </a:rPr>
              <a:t>POVZETEK</a:t>
            </a:r>
          </a:p>
        </p:txBody>
      </p:sp>
    </p:spTree>
    <p:extLst>
      <p:ext uri="{BB962C8B-B14F-4D97-AF65-F5344CB8AC3E}">
        <p14:creationId xmlns:p14="http://schemas.microsoft.com/office/powerpoint/2010/main" val="527585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277F4-0BB8-B722-3195-445D2E641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7CFE35-1B26-2B89-A53A-01F8E0A60ACF}"/>
              </a:ext>
            </a:extLst>
          </p:cNvPr>
          <p:cNvSpPr txBox="1"/>
          <p:nvPr/>
        </p:nvSpPr>
        <p:spPr>
          <a:xfrm>
            <a:off x="675073" y="2031426"/>
            <a:ext cx="2003237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sl-SI" sz="1200" b="1" dirty="0">
                <a:solidFill>
                  <a:srgbClr val="1717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Stranka</a:t>
            </a:r>
            <a:endParaRPr lang="en-US" sz="1200" b="1" dirty="0">
              <a:solidFill>
                <a:srgbClr val="1717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31458A-D06D-2F0E-A25D-6A2925266774}"/>
              </a:ext>
            </a:extLst>
          </p:cNvPr>
          <p:cNvSpPr txBox="1"/>
          <p:nvPr/>
        </p:nvSpPr>
        <p:spPr>
          <a:xfrm>
            <a:off x="6197100" y="2015118"/>
            <a:ext cx="994408" cy="2597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defRPr sz="1000">
                <a:latin typeface="+mj-lt"/>
              </a:defRPr>
            </a:lvl1pPr>
          </a:lstStyle>
          <a:p>
            <a:pPr defTabSz="451363"/>
            <a:r>
              <a:rPr lang="en-US" sz="1088">
                <a:solidFill>
                  <a:srgbClr val="414041"/>
                </a:solidFill>
                <a:latin typeface="Calibri" panose="020F0502020204030204" pitchFamily="34" charset="0"/>
              </a:rPr>
              <a:t>Konverzija</a:t>
            </a:r>
            <a:endParaRPr lang="en-US" sz="1088" dirty="0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E39FFC-3C83-53FA-8E68-0A28E6D99680}"/>
              </a:ext>
            </a:extLst>
          </p:cNvPr>
          <p:cNvSpPr txBox="1"/>
          <p:nvPr/>
        </p:nvSpPr>
        <p:spPr>
          <a:xfrm>
            <a:off x="3869745" y="2015118"/>
            <a:ext cx="994408" cy="2597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451363"/>
            <a:r>
              <a:rPr lang="en-US" sz="1088">
                <a:solidFill>
                  <a:srgbClr val="414041"/>
                </a:solidFill>
                <a:latin typeface="Calibri" panose="020F0502020204030204" pitchFamily="34" charset="0"/>
              </a:rPr>
              <a:t>Konverzija</a:t>
            </a:r>
            <a:endParaRPr lang="en-US" sz="1088" dirty="0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51E27C-9E2F-7923-313C-1028A8F38F65}"/>
              </a:ext>
            </a:extLst>
          </p:cNvPr>
          <p:cNvSpPr txBox="1"/>
          <p:nvPr/>
        </p:nvSpPr>
        <p:spPr>
          <a:xfrm>
            <a:off x="2865187" y="2015118"/>
            <a:ext cx="1036464" cy="2597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451363"/>
            <a:r>
              <a:rPr lang="en-US" sz="1088" b="1">
                <a:solidFill>
                  <a:srgbClr val="414041"/>
                </a:solidFill>
                <a:latin typeface="Calibri" panose="020F0502020204030204" pitchFamily="34" charset="0"/>
              </a:rPr>
              <a:t>Poznavanje</a:t>
            </a:r>
            <a:endParaRPr lang="en-US" sz="1088" b="1" baseline="30000" dirty="0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377D34-A4E1-96FF-DCC0-17568D82A1D4}"/>
              </a:ext>
            </a:extLst>
          </p:cNvPr>
          <p:cNvSpPr txBox="1"/>
          <p:nvPr/>
        </p:nvSpPr>
        <p:spPr>
          <a:xfrm>
            <a:off x="5013767" y="2015118"/>
            <a:ext cx="1156772" cy="2597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451363"/>
            <a:r>
              <a:rPr lang="en-US" sz="1088" b="1">
                <a:solidFill>
                  <a:srgbClr val="414041"/>
                </a:solidFill>
                <a:latin typeface="Calibri" panose="020F0502020204030204" pitchFamily="34" charset="0"/>
              </a:rPr>
              <a:t>Upoštevanje</a:t>
            </a:r>
            <a:endParaRPr lang="en-US" sz="1088" b="1" dirty="0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92CBA5-2D2F-93E8-F97A-0834D7D56907}"/>
              </a:ext>
            </a:extLst>
          </p:cNvPr>
          <p:cNvSpPr txBox="1"/>
          <p:nvPr/>
        </p:nvSpPr>
        <p:spPr>
          <a:xfrm>
            <a:off x="7341187" y="2015118"/>
            <a:ext cx="1156772" cy="2597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451363"/>
            <a:r>
              <a:rPr lang="en-US" sz="1088" b="1">
                <a:solidFill>
                  <a:srgbClr val="414041"/>
                </a:solidFill>
                <a:latin typeface="Calibri" panose="020F0502020204030204" pitchFamily="34" charset="0"/>
              </a:rPr>
              <a:t>Ugled</a:t>
            </a:r>
            <a:endParaRPr lang="en-US" sz="1088" b="1" dirty="0">
              <a:solidFill>
                <a:srgbClr val="41404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2A37CE-4100-3E57-8668-E4C3A2C468FC}"/>
              </a:ext>
            </a:extLst>
          </p:cNvPr>
          <p:cNvSpPr txBox="1"/>
          <p:nvPr/>
        </p:nvSpPr>
        <p:spPr>
          <a:xfrm>
            <a:off x="8893568" y="2015118"/>
            <a:ext cx="1444704" cy="2597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defRPr sz="1000">
                <a:latin typeface="+mj-lt"/>
              </a:defRPr>
            </a:lvl1pPr>
          </a:lstStyle>
          <a:p>
            <a:pPr defTabSz="451363"/>
            <a:r>
              <a:rPr lang="en-US" sz="1088" dirty="0" err="1">
                <a:solidFill>
                  <a:srgbClr val="414041"/>
                </a:solidFill>
                <a:latin typeface="Calibri"/>
              </a:rPr>
              <a:t>Konverzija</a:t>
            </a:r>
            <a:r>
              <a:rPr lang="en-US" sz="1088" dirty="0">
                <a:solidFill>
                  <a:srgbClr val="414041"/>
                </a:solidFill>
                <a:latin typeface="Calibri"/>
              </a:rPr>
              <a:t> </a:t>
            </a:r>
            <a:r>
              <a:rPr lang="en-US" sz="1088" dirty="0" err="1">
                <a:solidFill>
                  <a:srgbClr val="414041"/>
                </a:solidFill>
                <a:latin typeface="Calibri"/>
              </a:rPr>
              <a:t>prijav</a:t>
            </a:r>
            <a:endParaRPr lang="en-US" sz="1088" baseline="30000" dirty="0">
              <a:solidFill>
                <a:srgbClr val="414041"/>
              </a:solidFill>
              <a:latin typeface="Calibri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90F2E77-3CF3-B7A9-94C8-ED2A051127D3}"/>
              </a:ext>
            </a:extLst>
          </p:cNvPr>
          <p:cNvCxnSpPr>
            <a:cxnSpLocks/>
          </p:cNvCxnSpPr>
          <p:nvPr/>
        </p:nvCxnSpPr>
        <p:spPr>
          <a:xfrm>
            <a:off x="5515446" y="3361921"/>
            <a:ext cx="1964068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8AC355C-161A-D2EF-8B85-4E6A80160E72}"/>
              </a:ext>
            </a:extLst>
          </p:cNvPr>
          <p:cNvCxnSpPr>
            <a:cxnSpLocks/>
          </p:cNvCxnSpPr>
          <p:nvPr/>
        </p:nvCxnSpPr>
        <p:spPr>
          <a:xfrm>
            <a:off x="7867252" y="3361921"/>
            <a:ext cx="1486298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89107D6-2FD7-8BD7-4E95-7E6A357CBB46}"/>
              </a:ext>
            </a:extLst>
          </p:cNvPr>
          <p:cNvCxnSpPr>
            <a:cxnSpLocks/>
          </p:cNvCxnSpPr>
          <p:nvPr/>
        </p:nvCxnSpPr>
        <p:spPr>
          <a:xfrm>
            <a:off x="2347108" y="3361921"/>
            <a:ext cx="2840742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203">
            <a:extLst>
              <a:ext uri="{FF2B5EF4-FFF2-40B4-BE49-F238E27FC236}">
                <a16:creationId xmlns:a16="http://schemas.microsoft.com/office/drawing/2014/main" id="{CFC46B48-6135-346A-D0EF-3F54C14B78CF}"/>
              </a:ext>
            </a:extLst>
          </p:cNvPr>
          <p:cNvSpPr/>
          <p:nvPr/>
        </p:nvSpPr>
        <p:spPr>
          <a:xfrm>
            <a:off x="887497" y="3205506"/>
            <a:ext cx="1578387" cy="31283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1363"/>
            <a:r>
              <a:rPr lang="en-US" sz="1270" b="1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Ženske</a:t>
            </a:r>
            <a:endParaRPr lang="en-US" sz="1270" b="1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145F8EC-6313-CCC3-0B87-6DA8AC93F005}"/>
              </a:ext>
            </a:extLst>
          </p:cNvPr>
          <p:cNvCxnSpPr>
            <a:cxnSpLocks/>
          </p:cNvCxnSpPr>
          <p:nvPr/>
        </p:nvCxnSpPr>
        <p:spPr>
          <a:xfrm>
            <a:off x="5515446" y="2539429"/>
            <a:ext cx="1964068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AB43202-D0B3-FFB3-C3E2-F544E059083B}"/>
              </a:ext>
            </a:extLst>
          </p:cNvPr>
          <p:cNvCxnSpPr>
            <a:cxnSpLocks/>
          </p:cNvCxnSpPr>
          <p:nvPr/>
        </p:nvCxnSpPr>
        <p:spPr>
          <a:xfrm>
            <a:off x="7867252" y="2539429"/>
            <a:ext cx="1486298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D080594-C39D-F578-7273-B1A8DEAB0976}"/>
              </a:ext>
            </a:extLst>
          </p:cNvPr>
          <p:cNvCxnSpPr>
            <a:cxnSpLocks/>
          </p:cNvCxnSpPr>
          <p:nvPr/>
        </p:nvCxnSpPr>
        <p:spPr>
          <a:xfrm>
            <a:off x="2347108" y="2539429"/>
            <a:ext cx="2840742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224">
            <a:extLst>
              <a:ext uri="{FF2B5EF4-FFF2-40B4-BE49-F238E27FC236}">
                <a16:creationId xmlns:a16="http://schemas.microsoft.com/office/drawing/2014/main" id="{39307D69-08E4-198D-2EB7-D55B7F7FE1B0}"/>
              </a:ext>
            </a:extLst>
          </p:cNvPr>
          <p:cNvSpPr/>
          <p:nvPr/>
        </p:nvSpPr>
        <p:spPr>
          <a:xfrm>
            <a:off x="709842" y="2383014"/>
            <a:ext cx="1933697" cy="31283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70" b="1" dirty="0" err="1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Skupno</a:t>
            </a:r>
            <a:endParaRPr lang="en-US" sz="1270" b="1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13A677D-9217-29AC-C673-05ACF78A3A06}"/>
              </a:ext>
            </a:extLst>
          </p:cNvPr>
          <p:cNvCxnSpPr>
            <a:cxnSpLocks/>
          </p:cNvCxnSpPr>
          <p:nvPr/>
        </p:nvCxnSpPr>
        <p:spPr>
          <a:xfrm>
            <a:off x="5515446" y="2950675"/>
            <a:ext cx="1964068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B011D1-74B0-EAA3-AB7F-9ACC8CA0CD3F}"/>
              </a:ext>
            </a:extLst>
          </p:cNvPr>
          <p:cNvCxnSpPr>
            <a:cxnSpLocks/>
          </p:cNvCxnSpPr>
          <p:nvPr/>
        </p:nvCxnSpPr>
        <p:spPr>
          <a:xfrm>
            <a:off x="7867252" y="2950675"/>
            <a:ext cx="1486298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2EDB36D-1569-5CB7-75F3-C8BDC5F8EA2F}"/>
              </a:ext>
            </a:extLst>
          </p:cNvPr>
          <p:cNvCxnSpPr>
            <a:cxnSpLocks/>
          </p:cNvCxnSpPr>
          <p:nvPr/>
        </p:nvCxnSpPr>
        <p:spPr>
          <a:xfrm>
            <a:off x="2347108" y="2950675"/>
            <a:ext cx="2840742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251">
            <a:extLst>
              <a:ext uri="{FF2B5EF4-FFF2-40B4-BE49-F238E27FC236}">
                <a16:creationId xmlns:a16="http://schemas.microsoft.com/office/drawing/2014/main" id="{4BDE5874-808E-A09B-8072-CCCC4FAAC3A4}"/>
              </a:ext>
            </a:extLst>
          </p:cNvPr>
          <p:cNvSpPr/>
          <p:nvPr/>
        </p:nvSpPr>
        <p:spPr>
          <a:xfrm>
            <a:off x="887497" y="2794260"/>
            <a:ext cx="1578387" cy="31283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70" b="1">
                <a:solidFill>
                  <a:srgbClr val="41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Moški</a:t>
            </a:r>
            <a:endParaRPr lang="en-US" sz="1270" b="1" dirty="0">
              <a:solidFill>
                <a:srgbClr val="4140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61D3C4-DAE2-AB37-6069-794430A3E6D5}"/>
              </a:ext>
            </a:extLst>
          </p:cNvPr>
          <p:cNvSpPr/>
          <p:nvPr/>
        </p:nvSpPr>
        <p:spPr>
          <a:xfrm>
            <a:off x="4188320" y="3182561"/>
            <a:ext cx="358720" cy="358720"/>
          </a:xfrm>
          <a:prstGeom prst="ellipse">
            <a:avLst/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4D89A56-F1DF-B5E6-4345-2E5C875892B6}"/>
              </a:ext>
            </a:extLst>
          </p:cNvPr>
          <p:cNvSpPr/>
          <p:nvPr/>
        </p:nvSpPr>
        <p:spPr>
          <a:xfrm>
            <a:off x="6528704" y="3182561"/>
            <a:ext cx="358720" cy="358720"/>
          </a:xfrm>
          <a:prstGeom prst="ellipse">
            <a:avLst/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Rounded Rectangle 215">
            <a:extLst>
              <a:ext uri="{FF2B5EF4-FFF2-40B4-BE49-F238E27FC236}">
                <a16:creationId xmlns:a16="http://schemas.microsoft.com/office/drawing/2014/main" id="{1998E952-9127-0CE9-DBB5-5B8D6B9FB2E7}"/>
              </a:ext>
            </a:extLst>
          </p:cNvPr>
          <p:cNvSpPr/>
          <p:nvPr/>
        </p:nvSpPr>
        <p:spPr>
          <a:xfrm>
            <a:off x="3002381" y="3205506"/>
            <a:ext cx="799244" cy="312830"/>
          </a:xfrm>
          <a:prstGeom prst="roundRect">
            <a:avLst>
              <a:gd name="adj" fmla="val 50000"/>
            </a:avLst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Rounded Rectangle 217">
            <a:extLst>
              <a:ext uri="{FF2B5EF4-FFF2-40B4-BE49-F238E27FC236}">
                <a16:creationId xmlns:a16="http://schemas.microsoft.com/office/drawing/2014/main" id="{056AEC5D-6B02-9A3B-3632-DE42A75A6F36}"/>
              </a:ext>
            </a:extLst>
          </p:cNvPr>
          <p:cNvSpPr/>
          <p:nvPr/>
        </p:nvSpPr>
        <p:spPr>
          <a:xfrm>
            <a:off x="5219280" y="3205506"/>
            <a:ext cx="799244" cy="312830"/>
          </a:xfrm>
          <a:prstGeom prst="roundRect">
            <a:avLst>
              <a:gd name="adj" fmla="val 50000"/>
            </a:avLst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Rounded Rectangle 219">
            <a:extLst>
              <a:ext uri="{FF2B5EF4-FFF2-40B4-BE49-F238E27FC236}">
                <a16:creationId xmlns:a16="http://schemas.microsoft.com/office/drawing/2014/main" id="{439D6233-819A-947A-96B3-25723E393F4A}"/>
              </a:ext>
            </a:extLst>
          </p:cNvPr>
          <p:cNvSpPr/>
          <p:nvPr/>
        </p:nvSpPr>
        <p:spPr>
          <a:xfrm>
            <a:off x="7546700" y="3205506"/>
            <a:ext cx="799244" cy="312830"/>
          </a:xfrm>
          <a:prstGeom prst="roundRect">
            <a:avLst>
              <a:gd name="adj" fmla="val 50000"/>
            </a:avLst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2724302-6AD1-3063-B302-96388A3338AC}"/>
              </a:ext>
            </a:extLst>
          </p:cNvPr>
          <p:cNvSpPr/>
          <p:nvPr/>
        </p:nvSpPr>
        <p:spPr>
          <a:xfrm>
            <a:off x="4188320" y="2360069"/>
            <a:ext cx="358720" cy="358720"/>
          </a:xfrm>
          <a:prstGeom prst="ellipse">
            <a:avLst/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8231D30-18F4-BBD2-3B76-003907571C4B}"/>
              </a:ext>
            </a:extLst>
          </p:cNvPr>
          <p:cNvSpPr/>
          <p:nvPr/>
        </p:nvSpPr>
        <p:spPr>
          <a:xfrm>
            <a:off x="6528704" y="2360069"/>
            <a:ext cx="358720" cy="358720"/>
          </a:xfrm>
          <a:prstGeom prst="ellipse">
            <a:avLst/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Rounded Rectangle 236">
            <a:extLst>
              <a:ext uri="{FF2B5EF4-FFF2-40B4-BE49-F238E27FC236}">
                <a16:creationId xmlns:a16="http://schemas.microsoft.com/office/drawing/2014/main" id="{31339297-1D1D-FFE2-E3CE-B17CCAB266BE}"/>
              </a:ext>
            </a:extLst>
          </p:cNvPr>
          <p:cNvSpPr/>
          <p:nvPr/>
        </p:nvSpPr>
        <p:spPr>
          <a:xfrm>
            <a:off x="3011297" y="2383014"/>
            <a:ext cx="799244" cy="312830"/>
          </a:xfrm>
          <a:prstGeom prst="roundRect">
            <a:avLst>
              <a:gd name="adj" fmla="val 50000"/>
            </a:avLst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Rounded Rectangle 244">
            <a:extLst>
              <a:ext uri="{FF2B5EF4-FFF2-40B4-BE49-F238E27FC236}">
                <a16:creationId xmlns:a16="http://schemas.microsoft.com/office/drawing/2014/main" id="{804ADBF1-34AA-D8AA-62DD-1634A877276C}"/>
              </a:ext>
            </a:extLst>
          </p:cNvPr>
          <p:cNvSpPr/>
          <p:nvPr/>
        </p:nvSpPr>
        <p:spPr>
          <a:xfrm>
            <a:off x="5228195" y="2383014"/>
            <a:ext cx="799244" cy="312830"/>
          </a:xfrm>
          <a:prstGeom prst="roundRect">
            <a:avLst>
              <a:gd name="adj" fmla="val 50000"/>
            </a:avLst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Rounded Rectangle 246">
            <a:extLst>
              <a:ext uri="{FF2B5EF4-FFF2-40B4-BE49-F238E27FC236}">
                <a16:creationId xmlns:a16="http://schemas.microsoft.com/office/drawing/2014/main" id="{0C4D20C8-2DF6-DA2F-2539-37591DD338B9}"/>
              </a:ext>
            </a:extLst>
          </p:cNvPr>
          <p:cNvSpPr/>
          <p:nvPr/>
        </p:nvSpPr>
        <p:spPr>
          <a:xfrm>
            <a:off x="7555615" y="2383014"/>
            <a:ext cx="799244" cy="312830"/>
          </a:xfrm>
          <a:prstGeom prst="roundRect">
            <a:avLst>
              <a:gd name="adj" fmla="val 50000"/>
            </a:avLst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0E06E9A-A3B7-76C7-6735-F8906774681E}"/>
              </a:ext>
            </a:extLst>
          </p:cNvPr>
          <p:cNvSpPr/>
          <p:nvPr/>
        </p:nvSpPr>
        <p:spPr>
          <a:xfrm>
            <a:off x="4188320" y="2771315"/>
            <a:ext cx="358720" cy="358720"/>
          </a:xfrm>
          <a:prstGeom prst="ellipse">
            <a:avLst/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2D87677-B7FA-2568-D144-DF7D72040666}"/>
              </a:ext>
            </a:extLst>
          </p:cNvPr>
          <p:cNvSpPr/>
          <p:nvPr/>
        </p:nvSpPr>
        <p:spPr>
          <a:xfrm>
            <a:off x="6528704" y="2771315"/>
            <a:ext cx="358720" cy="358720"/>
          </a:xfrm>
          <a:prstGeom prst="ellipse">
            <a:avLst/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Rounded Rectangle 286">
            <a:extLst>
              <a:ext uri="{FF2B5EF4-FFF2-40B4-BE49-F238E27FC236}">
                <a16:creationId xmlns:a16="http://schemas.microsoft.com/office/drawing/2014/main" id="{C03D1718-E496-15EF-E81C-EDAE98546C6D}"/>
              </a:ext>
            </a:extLst>
          </p:cNvPr>
          <p:cNvSpPr/>
          <p:nvPr/>
        </p:nvSpPr>
        <p:spPr>
          <a:xfrm>
            <a:off x="3002381" y="2794260"/>
            <a:ext cx="799244" cy="312830"/>
          </a:xfrm>
          <a:prstGeom prst="roundRect">
            <a:avLst>
              <a:gd name="adj" fmla="val 50000"/>
            </a:avLst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Rounded Rectangle 297">
            <a:extLst>
              <a:ext uri="{FF2B5EF4-FFF2-40B4-BE49-F238E27FC236}">
                <a16:creationId xmlns:a16="http://schemas.microsoft.com/office/drawing/2014/main" id="{72FFB077-89AD-5E57-B5A5-97C833AAA56A}"/>
              </a:ext>
            </a:extLst>
          </p:cNvPr>
          <p:cNvSpPr/>
          <p:nvPr/>
        </p:nvSpPr>
        <p:spPr>
          <a:xfrm>
            <a:off x="5219280" y="2794260"/>
            <a:ext cx="799244" cy="312830"/>
          </a:xfrm>
          <a:prstGeom prst="roundRect">
            <a:avLst>
              <a:gd name="adj" fmla="val 50000"/>
            </a:avLst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Rounded Rectangle 316">
            <a:extLst>
              <a:ext uri="{FF2B5EF4-FFF2-40B4-BE49-F238E27FC236}">
                <a16:creationId xmlns:a16="http://schemas.microsoft.com/office/drawing/2014/main" id="{EB8393E9-A508-8460-71F1-CC666C872CB1}"/>
              </a:ext>
            </a:extLst>
          </p:cNvPr>
          <p:cNvSpPr/>
          <p:nvPr/>
        </p:nvSpPr>
        <p:spPr>
          <a:xfrm>
            <a:off x="7546700" y="2794260"/>
            <a:ext cx="799244" cy="312830"/>
          </a:xfrm>
          <a:prstGeom prst="roundRect">
            <a:avLst>
              <a:gd name="adj" fmla="val 50000"/>
            </a:avLst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BBDFEDE-79D8-2A15-FB28-C1620B42A281}"/>
              </a:ext>
            </a:extLst>
          </p:cNvPr>
          <p:cNvSpPr/>
          <p:nvPr/>
        </p:nvSpPr>
        <p:spPr>
          <a:xfrm>
            <a:off x="9436560" y="3197440"/>
            <a:ext cx="358720" cy="358720"/>
          </a:xfrm>
          <a:prstGeom prst="ellipse">
            <a:avLst/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5AF92AA-CB9E-4975-9B7E-8BF4AA4809B1}"/>
              </a:ext>
            </a:extLst>
          </p:cNvPr>
          <p:cNvSpPr/>
          <p:nvPr/>
        </p:nvSpPr>
        <p:spPr>
          <a:xfrm>
            <a:off x="9436560" y="2374948"/>
            <a:ext cx="358720" cy="358720"/>
          </a:xfrm>
          <a:prstGeom prst="ellipse">
            <a:avLst/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81AEECA-957C-EBE0-381B-8CBD1C2179C4}"/>
              </a:ext>
            </a:extLst>
          </p:cNvPr>
          <p:cNvSpPr/>
          <p:nvPr/>
        </p:nvSpPr>
        <p:spPr>
          <a:xfrm>
            <a:off x="9436560" y="2786194"/>
            <a:ext cx="358720" cy="358720"/>
          </a:xfrm>
          <a:prstGeom prst="ellipse">
            <a:avLst/>
          </a:prstGeom>
          <a:solidFill>
            <a:srgbClr val="668D3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A1913-6110-2013-358C-2E6FBE3E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54"/>
            <a:ext cx="10515600" cy="721894"/>
          </a:xfrm>
        </p:spPr>
        <p:txBody>
          <a:bodyPr/>
          <a:lstStyle/>
          <a:p>
            <a:pPr algn="l">
              <a:defRPr sz="2500" b="1">
                <a:solidFill>
                  <a:srgbClr val="1B374A"/>
                </a:solidFill>
              </a:defRPr>
            </a:pPr>
            <a:r>
              <a:t>Ocenjevalna tabela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54680" y="2377440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98%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154680" y="2798064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98%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54680" y="3218688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97%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14800" y="2377440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9%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114800" y="2798064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9%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114800" y="3218688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9%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394960" y="2377440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9%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394960" y="2798064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9%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394960" y="3218688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9%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492240" y="2377440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35%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492240" y="2798064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35%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492240" y="3218688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35%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726679" y="2377440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3%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26679" y="2798064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3%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726679" y="3218688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3%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372600" y="2377440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80%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9372600" y="2798064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83%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372600" y="3218688"/>
            <a:ext cx="91440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0" i="1"/>
            </a:pPr>
            <a:r>
              <a:t>76%</a:t>
            </a:r>
          </a:p>
        </p:txBody>
      </p:sp>
    </p:spTree>
    <p:extLst>
      <p:ext uri="{BB962C8B-B14F-4D97-AF65-F5344CB8AC3E}">
        <p14:creationId xmlns:p14="http://schemas.microsoft.com/office/powerpoint/2010/main" val="19204880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9C94-D208-8EF0-6822-223DC784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Pregled komunikacije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11B96-D5C9-330D-D3A5-57C827866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7" name="Rektangel 9">
            <a:extLst>
              <a:ext uri="{FF2B5EF4-FFF2-40B4-BE49-F238E27FC236}">
                <a16:creationId xmlns:a16="http://schemas.microsoft.com/office/drawing/2014/main" id="{9813BCF5-0E23-B614-D133-BD573EA9C1D9}"/>
              </a:ext>
            </a:extLst>
          </p:cNvPr>
          <p:cNvSpPr/>
          <p:nvPr/>
        </p:nvSpPr>
        <p:spPr>
          <a:xfrm>
            <a:off x="737593" y="2228671"/>
            <a:ext cx="1650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1200" b="1" strike="noStrike" kern="1200" cap="none" spc="0" normalizeH="0" noProof="0" dirty="0" err="1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število</a:t>
            </a:r>
            <a:r>
              <a:rPr kumimoji="0" lang="en-US" sz="1200" b="1" strike="noStrike" kern="1200" cap="none" spc="0" normalizeH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 </a:t>
            </a:r>
            <a:r>
              <a:rPr kumimoji="0" lang="en-US" sz="1200" b="1" strike="noStrike" kern="1200" cap="none" spc="0" normalizeH="0" noProof="0" dirty="0" err="1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kanalov</a:t>
            </a:r>
            <a:r>
              <a:rPr kumimoji="0" lang="en-US" sz="1200" b="1" strike="noStrike" kern="1200" cap="none" spc="0" normalizeH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, ki </a:t>
            </a:r>
            <a:r>
              <a:rPr kumimoji="0" lang="en-US" sz="1200" b="1" strike="noStrike" kern="1200" cap="none" spc="0" normalizeH="0" noProof="0" dirty="0" err="1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jih</a:t>
            </a:r>
            <a:r>
              <a:rPr kumimoji="0" lang="en-US" sz="1200" b="1" strike="noStrike" kern="1200" cap="none" spc="0" normalizeH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 v </a:t>
            </a:r>
            <a:r>
              <a:rPr kumimoji="0" lang="en-US" sz="1200" b="1" strike="noStrike" kern="1200" cap="none" spc="0" normalizeH="0" noProof="0" dirty="0" err="1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povprečju</a:t>
            </a:r>
            <a:r>
              <a:rPr kumimoji="0" lang="en-US" sz="1200" b="1" strike="noStrike" kern="1200" cap="none" spc="0" normalizeH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 </a:t>
            </a:r>
            <a:r>
              <a:rPr kumimoji="0" lang="en-US" sz="1200" b="1" strike="noStrike" kern="1200" cap="none" spc="0" normalizeH="0" noProof="0" dirty="0" err="1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kandidati</a:t>
            </a:r>
            <a:r>
              <a:rPr kumimoji="0" lang="en-US" sz="1200" b="1" strike="noStrike" kern="1200" cap="none" spc="0" normalizeH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 </a:t>
            </a:r>
            <a:r>
              <a:rPr kumimoji="0" lang="en-US" sz="1200" b="1" strike="noStrike" kern="1200" cap="none" spc="0" normalizeH="0" noProof="0" dirty="0" err="1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uporabljajo</a:t>
            </a:r>
            <a:r>
              <a:rPr kumimoji="0" lang="en-US" sz="1200" b="1" strike="noStrike" kern="1200" cap="none" spc="0" normalizeH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 </a:t>
            </a:r>
            <a:r>
              <a:rPr kumimoji="0" lang="en-US" sz="1200" strike="noStrike" kern="1200" cap="none" spc="0" normalizeH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za </a:t>
            </a:r>
            <a:r>
              <a:rPr kumimoji="0" lang="en-US" sz="1200" strike="noStrike" kern="1200" cap="none" spc="0" normalizeH="0" noProof="0" dirty="0" err="1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pridobivanje</a:t>
            </a:r>
            <a:r>
              <a:rPr kumimoji="0" lang="en-US" sz="1200" strike="noStrike" kern="1200" cap="none" spc="0" normalizeH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 </a:t>
            </a:r>
            <a:r>
              <a:rPr kumimoji="0" lang="en-US" sz="1200" strike="noStrike" kern="1200" cap="none" spc="0" normalizeH="0" noProof="0" dirty="0" err="1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informacij</a:t>
            </a:r>
            <a:r>
              <a:rPr kumimoji="0" lang="en-US" sz="1200" strike="noStrike" kern="1200" cap="none" spc="0" normalizeH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 o </a:t>
            </a:r>
            <a:r>
              <a:rPr kumimoji="0" lang="en-US" sz="1200" strike="noStrike" kern="1200" cap="none" spc="0" normalizeH="0" noProof="0" dirty="0" err="1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delodajalcih</a:t>
            </a:r>
            <a:r>
              <a:rPr kumimoji="0" lang="en-US" sz="1200" strike="noStrike" kern="1200" cap="none" spc="0" normalizeH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Calibri"/>
                <a:ea typeface="+mn-ea"/>
                <a:cs typeface="Miriam" panose="020B0502050101010101" pitchFamily="34" charset="-79"/>
              </a:rPr>
              <a:t>.</a:t>
            </a:r>
          </a:p>
        </p:txBody>
      </p:sp>
      <p:sp>
        <p:nvSpPr>
          <p:cNvPr id="9" name="Rektangel 9">
            <a:extLst>
              <a:ext uri="{FF2B5EF4-FFF2-40B4-BE49-F238E27FC236}">
                <a16:creationId xmlns:a16="http://schemas.microsoft.com/office/drawing/2014/main" id="{288BACDD-9A79-3377-DB2D-BC281F082726}"/>
              </a:ext>
            </a:extLst>
          </p:cNvPr>
          <p:cNvSpPr/>
          <p:nvPr/>
        </p:nvSpPr>
        <p:spPr>
          <a:xfrm>
            <a:off x="3186096" y="2072555"/>
            <a:ext cx="1439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dirty="0" err="1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Delež</a:t>
            </a:r>
            <a:r>
              <a:rPr lang="en-US" sz="1200" dirty="0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 </a:t>
            </a:r>
            <a:r>
              <a:rPr lang="en-US" sz="1200" dirty="0" err="1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talenov</a:t>
            </a:r>
            <a:r>
              <a:rPr lang="en-US" sz="1200" dirty="0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, </a:t>
            </a:r>
            <a:r>
              <a:rPr lang="en-US" sz="1200" dirty="0" err="1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ki</a:t>
            </a:r>
            <a:r>
              <a:rPr lang="en-US" sz="1200" dirty="0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 </a:t>
            </a:r>
            <a:r>
              <a:rPr lang="en-US" sz="1200" dirty="0" err="1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uporabljajo</a:t>
            </a:r>
            <a:r>
              <a:rPr lang="en-US" sz="1200" dirty="0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 </a:t>
            </a:r>
            <a:r>
              <a:rPr lang="en-US" sz="1200" b="1" dirty="0" err="1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različne</a:t>
            </a:r>
            <a:r>
              <a:rPr lang="en-US" sz="1200" b="1" dirty="0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 </a:t>
            </a:r>
            <a:r>
              <a:rPr lang="en-US" sz="1200" b="1" dirty="0" err="1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načine</a:t>
            </a:r>
            <a:r>
              <a:rPr lang="en-US" sz="1200" b="1" dirty="0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 </a:t>
            </a:r>
            <a:r>
              <a:rPr lang="en-US" sz="1200" dirty="0" err="1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komunikacijskih</a:t>
            </a:r>
            <a:r>
              <a:rPr lang="en-US" sz="1200" dirty="0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 </a:t>
            </a:r>
            <a:r>
              <a:rPr lang="en-US" sz="1200" dirty="0" err="1">
                <a:solidFill>
                  <a:srgbClr val="414041"/>
                </a:solidFill>
                <a:latin typeface="Calibri"/>
                <a:cs typeface="Miriam" panose="020B0502050101010101" pitchFamily="34" charset="-79"/>
              </a:rPr>
              <a:t>kanalov</a:t>
            </a:r>
            <a:endParaRPr lang="en-US" sz="1200" dirty="0">
              <a:solidFill>
                <a:srgbClr val="414041"/>
              </a:solidFill>
              <a:latin typeface="Calibri"/>
              <a:cs typeface="Miriam" panose="020B0502050101010101" pitchFamily="34" charset="-79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D7325E-D489-9799-D755-79CD96D35E27}"/>
              </a:ext>
            </a:extLst>
          </p:cNvPr>
          <p:cNvCxnSpPr>
            <a:cxnSpLocks/>
          </p:cNvCxnSpPr>
          <p:nvPr/>
        </p:nvCxnSpPr>
        <p:spPr>
          <a:xfrm flipV="1">
            <a:off x="2983660" y="1491341"/>
            <a:ext cx="0" cy="1788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88720" y="118872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5000" b="1">
                <a:solidFill>
                  <a:srgbClr val="ABC4D3"/>
                </a:solidFill>
              </a:defRPr>
            </a:pPr>
            <a:r>
              <a:t>4.1</a:t>
            </a:r>
          </a:p>
        </p:txBody>
      </p:sp>
      <p:pic>
        <p:nvPicPr>
          <p:cNvPr id="12" name="Picture 11" descr="Coca-Cola HBC Slovenija d.o.o._top5_com_p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749039"/>
            <a:ext cx="3749039" cy="2011680"/>
          </a:xfrm>
          <a:prstGeom prst="rect">
            <a:avLst/>
          </a:prstGeom>
        </p:spPr>
      </p:pic>
      <p:pic>
        <p:nvPicPr>
          <p:cNvPr id="13" name="Picture 12" descr="Coca-Cola HBC Slovenija d.o.o._platforme_stran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79" y="3886200"/>
            <a:ext cx="3657600" cy="1828800"/>
          </a:xfrm>
          <a:prstGeom prst="rect">
            <a:avLst/>
          </a:prstGeom>
        </p:spPr>
      </p:pic>
      <p:pic>
        <p:nvPicPr>
          <p:cNvPr id="14" name="Picture 13" descr="Coca-Cola HBC Slovenija d.o.o._mediji_coun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0" y="1188720"/>
            <a:ext cx="7406640" cy="2560320"/>
          </a:xfrm>
          <a:prstGeom prst="rect">
            <a:avLst/>
          </a:prstGeom>
        </p:spPr>
      </p:pic>
      <p:pic>
        <p:nvPicPr>
          <p:cNvPr id="15" name="Picture 14" descr="Coca-Cola HBC Slovenija d.o.o._podjetje_vs_vsi_kanal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886200"/>
            <a:ext cx="36576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5BA44-0BA8-5484-79F2-FC0AF9375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587" y="5538763"/>
            <a:ext cx="1345056" cy="352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7EC797-6197-F8BA-92BC-FA7877FB8178}"/>
              </a:ext>
            </a:extLst>
          </p:cNvPr>
          <p:cNvSpPr txBox="1"/>
          <p:nvPr/>
        </p:nvSpPr>
        <p:spPr>
          <a:xfrm>
            <a:off x="6732146" y="5521557"/>
            <a:ext cx="65915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00" dirty="0"/>
              <a:t>Vzorčno podjetje</a:t>
            </a:r>
          </a:p>
        </p:txBody>
      </p:sp>
    </p:spTree>
    <p:extLst>
      <p:ext uri="{BB962C8B-B14F-4D97-AF65-F5344CB8AC3E}">
        <p14:creationId xmlns:p14="http://schemas.microsoft.com/office/powerpoint/2010/main" val="37926724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F9BED20-B59F-265E-B468-6A4731731E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3" cy="6858000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0B5018-B66A-6C74-9B15-501C05B54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1" y="2105061"/>
            <a:ext cx="7007383" cy="26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1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03E8452-2200-BFB8-5C88-7DFB72A2AC7C}"/>
              </a:ext>
            </a:extLst>
          </p:cNvPr>
          <p:cNvSpPr/>
          <p:nvPr/>
        </p:nvSpPr>
        <p:spPr>
          <a:xfrm>
            <a:off x="8357738" y="1275348"/>
            <a:ext cx="2749296" cy="2584800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DEB3F0-A940-BA49-4F09-A59550D1F59C}"/>
              </a:ext>
            </a:extLst>
          </p:cNvPr>
          <p:cNvSpPr/>
          <p:nvPr/>
        </p:nvSpPr>
        <p:spPr>
          <a:xfrm>
            <a:off x="8357738" y="3978205"/>
            <a:ext cx="2749296" cy="2583462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6E54DDD-B77C-F0F9-9827-288AEC23030F}"/>
              </a:ext>
            </a:extLst>
          </p:cNvPr>
          <p:cNvSpPr/>
          <p:nvPr/>
        </p:nvSpPr>
        <p:spPr>
          <a:xfrm>
            <a:off x="888524" y="1270000"/>
            <a:ext cx="7315676" cy="5291667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6C479-A20C-1126-999C-C94F5C09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Zadovoljstvo zaposlenih glede trenutne zaposlitve</a:t>
            </a:r>
            <a:r>
              <a:rPr lang="en-GB" dirty="0"/>
              <a:t> (1/2)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A6771-5279-F9A2-EF6B-3BD3F7600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sp>
        <p:nvSpPr>
          <p:cNvPr id="9" name="Rektangel 9">
            <a:extLst>
              <a:ext uri="{FF2B5EF4-FFF2-40B4-BE49-F238E27FC236}">
                <a16:creationId xmlns:a16="http://schemas.microsoft.com/office/drawing/2014/main" id="{FED5B937-97FA-3846-ADBA-1AF5AFE98D5F}"/>
              </a:ext>
            </a:extLst>
          </p:cNvPr>
          <p:cNvSpPr/>
          <p:nvPr/>
        </p:nvSpPr>
        <p:spPr>
          <a:xfrm>
            <a:off x="8449408" y="5842881"/>
            <a:ext cx="2565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1363">
              <a:buClr>
                <a:srgbClr val="414041"/>
              </a:buClr>
              <a:buSzPct val="100000"/>
              <a:defRPr/>
            </a:pPr>
            <a:r>
              <a:rPr lang="sl-SI" sz="1200" dirty="0"/>
              <a:t>J</a:t>
            </a:r>
            <a:r>
              <a:rPr lang="en-GB" sz="1200" dirty="0"/>
              <a:t>e </a:t>
            </a:r>
            <a:r>
              <a:rPr lang="en-GB" sz="1200" dirty="0" err="1"/>
              <a:t>povprečno</a:t>
            </a:r>
            <a:r>
              <a:rPr lang="en-GB" sz="1200" dirty="0"/>
              <a:t> </a:t>
            </a:r>
            <a:r>
              <a:rPr lang="en-GB" sz="1200" dirty="0" err="1"/>
              <a:t>zadovoljstvo</a:t>
            </a:r>
            <a:r>
              <a:rPr lang="en-GB" sz="1200" dirty="0"/>
              <a:t> s </a:t>
            </a:r>
            <a:r>
              <a:rPr lang="en-GB" sz="1200" dirty="0" err="1"/>
              <a:t>trenutnim</a:t>
            </a:r>
            <a:r>
              <a:rPr lang="en-GB" sz="1200" dirty="0"/>
              <a:t> </a:t>
            </a:r>
            <a:r>
              <a:rPr lang="en-GB" sz="1200" dirty="0" err="1"/>
              <a:t>delodajalcem</a:t>
            </a:r>
            <a:r>
              <a:rPr lang="en-GB" sz="1200" dirty="0"/>
              <a:t> v </a:t>
            </a:r>
            <a:r>
              <a:rPr lang="en-GB" sz="1200" dirty="0" err="1"/>
              <a:t>letu</a:t>
            </a:r>
            <a:r>
              <a:rPr lang="en-GB" sz="1200" dirty="0"/>
              <a:t> 202</a:t>
            </a:r>
            <a:r>
              <a:rPr lang="sl-SI" sz="1200" dirty="0"/>
              <a:t>3</a:t>
            </a:r>
            <a:endParaRPr lang="en-GB" sz="12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2955CB5-F426-6136-5E36-3392022F24BD}"/>
              </a:ext>
            </a:extLst>
          </p:cNvPr>
          <p:cNvSpPr/>
          <p:nvPr/>
        </p:nvSpPr>
        <p:spPr>
          <a:xfrm>
            <a:off x="8750930" y="2989400"/>
            <a:ext cx="1962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1363">
              <a:buClr>
                <a:srgbClr val="414041"/>
              </a:buClr>
              <a:buSzPct val="100000"/>
              <a:defRPr/>
            </a:pPr>
            <a:r>
              <a:rPr lang="en-GB" sz="1200" dirty="0"/>
              <a:t>med 10 </a:t>
            </a:r>
            <a:r>
              <a:rPr lang="en-GB" sz="1200" dirty="0" err="1"/>
              <a:t>strokovnjaki</a:t>
            </a:r>
            <a:r>
              <a:rPr lang="en-GB" sz="1200" dirty="0"/>
              <a:t> </a:t>
            </a:r>
            <a:r>
              <a:rPr lang="en-GB" sz="1200" dirty="0" err="1"/>
              <a:t>bodo</a:t>
            </a:r>
            <a:r>
              <a:rPr lang="en-GB" sz="1200" dirty="0"/>
              <a:t> </a:t>
            </a:r>
            <a:r>
              <a:rPr lang="en-GB" sz="1200" dirty="0" err="1"/>
              <a:t>najverjetneje</a:t>
            </a:r>
            <a:r>
              <a:rPr lang="en-GB" sz="1200" dirty="0"/>
              <a:t> </a:t>
            </a:r>
            <a:r>
              <a:rPr lang="en-GB" sz="1200" dirty="0" err="1"/>
              <a:t>priporočili</a:t>
            </a:r>
            <a:r>
              <a:rPr lang="en-GB" sz="1200" dirty="0"/>
              <a:t> </a:t>
            </a:r>
            <a:r>
              <a:rPr lang="en-GB" sz="1200" dirty="0" err="1"/>
              <a:t>trenutnega</a:t>
            </a:r>
            <a:r>
              <a:rPr lang="en-GB" sz="1200" dirty="0"/>
              <a:t> </a:t>
            </a:r>
            <a:r>
              <a:rPr lang="en-GB" sz="1200" dirty="0" err="1"/>
              <a:t>delodajalca</a:t>
            </a:r>
            <a:endParaRPr lang="en-GB" sz="1200" dirty="0"/>
          </a:p>
        </p:txBody>
      </p:sp>
      <p:pic>
        <p:nvPicPr>
          <p:cNvPr id="26" name="Picture 25" descr="Coca-Cola HBC Slovenija d.o.o._sour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2468880"/>
            <a:ext cx="7223760" cy="33832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235440" y="16916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4000" b="1">
                <a:solidFill>
                  <a:srgbClr val="ABC4D3"/>
                </a:solidFill>
              </a:defRPr>
            </a:pPr>
            <a:r>
              <a:t>6.5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35440" y="457200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4000" b="1">
                <a:solidFill>
                  <a:srgbClr val="ABC4D3"/>
                </a:solidFill>
              </a:defRPr>
            </a:pPr>
            <a:r>
              <a:t>6.1</a:t>
            </a:r>
          </a:p>
        </p:txBody>
      </p:sp>
    </p:spTree>
    <p:extLst>
      <p:ext uri="{BB962C8B-B14F-4D97-AF65-F5344CB8AC3E}">
        <p14:creationId xmlns:p14="http://schemas.microsoft.com/office/powerpoint/2010/main" val="138799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08E448C-4584-E658-CD81-5DBC72AE422F}"/>
              </a:ext>
            </a:extLst>
          </p:cNvPr>
          <p:cNvSpPr/>
          <p:nvPr/>
        </p:nvSpPr>
        <p:spPr>
          <a:xfrm>
            <a:off x="5766938" y="1822533"/>
            <a:ext cx="5586862" cy="4694139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D3B84C-7BCB-AD63-BCF7-1C89D98A4FA6}"/>
              </a:ext>
            </a:extLst>
          </p:cNvPr>
          <p:cNvSpPr/>
          <p:nvPr/>
        </p:nvSpPr>
        <p:spPr>
          <a:xfrm>
            <a:off x="718898" y="1828802"/>
            <a:ext cx="4968670" cy="4694139"/>
          </a:xfrm>
          <a:prstGeom prst="roundRect">
            <a:avLst>
              <a:gd name="adj" fmla="val 431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434"/>
            <a:endParaRPr lang="en-US" sz="3600" kern="0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6C479-A20C-1126-999C-C94F5C09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Zadovoljstvo zaposlenih glede trenutne zaposlitve</a:t>
            </a:r>
            <a:r>
              <a:rPr lang="en-GB" dirty="0"/>
              <a:t> (2/2)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A6771-5279-F9A2-EF6B-3BD3F7600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Pregled</a:t>
            </a:r>
            <a:r>
              <a:rPr lang="en-US" dirty="0"/>
              <a:t> | 202</a:t>
            </a:r>
            <a:r>
              <a:rPr lang="sl-SI" dirty="0"/>
              <a:t>5</a:t>
            </a:r>
            <a:r>
              <a:rPr lang="en-US" dirty="0"/>
              <a:t> | </a:t>
            </a:r>
            <a:r>
              <a:rPr lang="sl-SI" dirty="0"/>
              <a:t>Strokovnjaki</a:t>
            </a:r>
            <a:r>
              <a:rPr lang="en-US" dirty="0"/>
              <a:t> | </a:t>
            </a:r>
            <a:r>
              <a:rPr lang="en-GB" dirty="0" err="1"/>
              <a:t>Neakademski</a:t>
            </a:r>
            <a:r>
              <a:rPr lang="sl-SI" dirty="0"/>
              <a:t> strokovnjaki</a:t>
            </a:r>
            <a:endParaRPr lang="sv-SE" dirty="0"/>
          </a:p>
        </p:txBody>
      </p:sp>
      <p:pic>
        <p:nvPicPr>
          <p:cNvPr id="24" name="Picture 23" descr="Coca-Cola HBC Slovenija d.o.o._employment_fo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11680"/>
            <a:ext cx="4297680" cy="4114800"/>
          </a:xfrm>
          <a:prstGeom prst="rect">
            <a:avLst/>
          </a:prstGeom>
        </p:spPr>
      </p:pic>
      <p:pic>
        <p:nvPicPr>
          <p:cNvPr id="25" name="Picture 24" descr="Coca-Cola HBC Slovenija d.o.o._chan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0" y="2743200"/>
            <a:ext cx="5486400" cy="32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1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jeDeloPalette">
      <a:dk1>
        <a:srgbClr val="1B374A"/>
      </a:dk1>
      <a:lt1>
        <a:sysClr val="window" lastClr="FFFFFF"/>
      </a:lt1>
      <a:dk2>
        <a:srgbClr val="132730"/>
      </a:dk2>
      <a:lt2>
        <a:srgbClr val="E2ECEF"/>
      </a:lt2>
      <a:accent1>
        <a:srgbClr val="ABC4D3"/>
      </a:accent1>
      <a:accent2>
        <a:srgbClr val="5A7F95"/>
      </a:accent2>
      <a:accent3>
        <a:srgbClr val="EE8F44"/>
      </a:accent3>
      <a:accent4>
        <a:srgbClr val="1B374A"/>
      </a:accent4>
      <a:accent5>
        <a:srgbClr val="4E8BBF"/>
      </a:accent5>
      <a:accent6>
        <a:srgbClr val="CCCCCC"/>
      </a:accent6>
      <a:hlink>
        <a:srgbClr val="EE8F44"/>
      </a:hlink>
      <a:folHlink>
        <a:srgbClr val="FAE8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jeDeloPalette">
    <a:dk1>
      <a:srgbClr val="1B374A"/>
    </a:dk1>
    <a:lt1>
      <a:sysClr val="window" lastClr="FFFFFF"/>
    </a:lt1>
    <a:dk2>
      <a:srgbClr val="132730"/>
    </a:dk2>
    <a:lt2>
      <a:srgbClr val="E2ECEF"/>
    </a:lt2>
    <a:accent1>
      <a:srgbClr val="ABC4D3"/>
    </a:accent1>
    <a:accent2>
      <a:srgbClr val="5A7F95"/>
    </a:accent2>
    <a:accent3>
      <a:srgbClr val="EE8F44"/>
    </a:accent3>
    <a:accent4>
      <a:srgbClr val="1B374A"/>
    </a:accent4>
    <a:accent5>
      <a:srgbClr val="4E8BBF"/>
    </a:accent5>
    <a:accent6>
      <a:srgbClr val="CCCCCC"/>
    </a:accent6>
    <a:hlink>
      <a:srgbClr val="EE8F44"/>
    </a:hlink>
    <a:folHlink>
      <a:srgbClr val="FAE8D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22817</TotalTime>
  <Words>3959</Words>
  <Application>Microsoft Office PowerPoint</Application>
  <PresentationFormat>Widescreen</PresentationFormat>
  <Paragraphs>984</Paragraphs>
  <Slides>77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Calibri</vt:lpstr>
      <vt:lpstr>Calibri Bold</vt:lpstr>
      <vt:lpstr>Lato Light</vt:lpstr>
      <vt:lpstr>Söhne</vt:lpstr>
      <vt:lpstr>ui-sans-serif</vt:lpstr>
      <vt:lpstr>Office Theme</vt:lpstr>
      <vt:lpstr>Raziskava  Ugledni delodajalec 2025  </vt:lpstr>
      <vt:lpstr>Cikel znamke delodajalca</vt:lpstr>
      <vt:lpstr>Določanje privlačnosti in percepcije vaše znamke delodajalca</vt:lpstr>
      <vt:lpstr>Priprava raziskave</vt:lpstr>
      <vt:lpstr>Kazalo</vt:lpstr>
      <vt:lpstr>Obseg poročila - Vaša ciljna skupina </vt:lpstr>
      <vt:lpstr>Profil vaše ciljne skupine</vt:lpstr>
      <vt:lpstr>Zadovoljstvo zaposlenih glede trenutne zaposlitve (1/2)</vt:lpstr>
      <vt:lpstr>Zadovoljstvo zaposlenih glede trenutne zaposlitve (2/2)</vt:lpstr>
      <vt:lpstr>Izbor dejavnikov, ki vplivajo na ugled delodajalca</vt:lpstr>
      <vt:lpstr>Kako so se preference neakademskih strokovnjakov spreminjale skozi leta?</vt:lpstr>
      <vt:lpstr>Najbolj pomembni atributi glede na spol na ugled delodajalca</vt:lpstr>
      <vt:lpstr>Vpliv dela na daljavo na talente</vt:lpstr>
      <vt:lpstr>Kje si strokovnjaki želijo delati? (1/2)</vt:lpstr>
      <vt:lpstr>Kje si strokovnjaki želijo delati? (2/2)</vt:lpstr>
      <vt:lpstr>Trenutna mesečna bruto plača (EUR)</vt:lpstr>
      <vt:lpstr>Trenutni mesečni prihodek (bruto, EUR) vaše ciljne skupine v določeni panogi</vt:lpstr>
      <vt:lpstr>Razlika v pričakovani mesečni plači med spoloma  (EUR) - Izkušeni strokovnjaki (1/2)</vt:lpstr>
      <vt:lpstr>Razlika v pričakovani mesečni plači med spoloma  (EUR) - Izkušeni strokovnjaki (2/2)</vt:lpstr>
      <vt:lpstr>Kazalo</vt:lpstr>
      <vt:lpstr>Vzorec</vt:lpstr>
      <vt:lpstr>Zadovoljstvo v podjetju </vt:lpstr>
      <vt:lpstr>Splošna ocena: 54,8 % pozitivnih odzivov</vt:lpstr>
      <vt:lpstr>Strokovni razvoj</vt:lpstr>
      <vt:lpstr>Spodbudno delovno okolje</vt:lpstr>
      <vt:lpstr>Vodenje</vt:lpstr>
      <vt:lpstr>Motivacija</vt:lpstr>
      <vt:lpstr>Ponos </vt:lpstr>
      <vt:lpstr>Zadovoljstvo</vt:lpstr>
      <vt:lpstr>Kazalo</vt:lpstr>
      <vt:lpstr>Interes za menjavo delodajalca v določeni panogi (1/3)</vt:lpstr>
      <vt:lpstr>Interes za menjavo delodajalca v določeni panogi (2/3)</vt:lpstr>
      <vt:lpstr>Interes za menjavo delodajalca v določeni panogi (3/3)</vt:lpstr>
      <vt:lpstr>Interes za menjavo delodajalca v vsaki poklicni skupini (1/3)</vt:lpstr>
      <vt:lpstr>Interes za menjavo delodajalca v vsaki poklicni skupini (2/3)</vt:lpstr>
      <vt:lpstr>Interes za menjavo delodajalca v vsaki poklicni skupini (3/3)</vt:lpstr>
      <vt:lpstr>Interest za menjavo delodajalca pri vaši ciljni skupini</vt:lpstr>
      <vt:lpstr>Kazalo</vt:lpstr>
      <vt:lpstr>Ugledni delodajalci – Top 15</vt:lpstr>
      <vt:lpstr>Uvrstitev na lestvici Uglednih delodajalcev</vt:lpstr>
      <vt:lpstr>Ugledni delodajalec – Točke diferenciacije</vt:lpstr>
      <vt:lpstr>Kazalo</vt:lpstr>
      <vt:lpstr>Zaposlitveni lijak</vt:lpstr>
      <vt:lpstr>Vaša uspešnost v zaposlitvenem lijaku pri vseh strokovnjakih</vt:lpstr>
      <vt:lpstr>Kazalo</vt:lpstr>
      <vt:lpstr>Pregled izgubljenih talentov</vt:lpstr>
      <vt:lpstr>Kdo vam krade kader?</vt:lpstr>
      <vt:lpstr>Razlogi za izgubo kadra</vt:lpstr>
      <vt:lpstr>Razlogi, zakaj izgubljate moške in ženske</vt:lpstr>
      <vt:lpstr>Kazalo</vt:lpstr>
      <vt:lpstr>ANALIZA PODOBE VAŠE  ZNAMKE DELODAJALCA</vt:lpstr>
      <vt:lpstr>Strokovnjaki, ki jih privlači vaše podjetje</vt:lpstr>
      <vt:lpstr>Pregled najbolj pomembnih dejavnikov, ki jih kandidati povezujejo z vami</vt:lpstr>
      <vt:lpstr>Primerjava rezultatov s konkurenti (1/4)</vt:lpstr>
      <vt:lpstr>Primerjava rezultatov s konkurenti (2/4)</vt:lpstr>
      <vt:lpstr>Primerjava rezultatov s konkurenti (3/4)</vt:lpstr>
      <vt:lpstr>Primerjava rezultatov s konkurenti (4/4)</vt:lpstr>
      <vt:lpstr>Kaj strokovnjaki povezujejo z vami in z vašimi konkurenti?</vt:lpstr>
      <vt:lpstr>Dejavniki, kjer ste najvišje ocenjeni</vt:lpstr>
      <vt:lpstr>Dejavniki, kjer ste najnižje ocenjeni</vt:lpstr>
      <vt:lpstr>Dejavniki, najpomembnejši vaši ciljni skupini</vt:lpstr>
      <vt:lpstr>ANALIZA KOMUNIKACIJE VAŠE BLAGOVNE ZNAMKE</vt:lpstr>
      <vt:lpstr>Analiza komunikacije z blagovno znamko delodajalca</vt:lpstr>
      <vt:lpstr>Cilj komunikacije znamke delodajalca</vt:lpstr>
      <vt:lpstr>Kako dosežemo to?</vt:lpstr>
      <vt:lpstr>Kazalo</vt:lpstr>
      <vt:lpstr>Na katerih kanalih kandidati pridobivajo informacije o delodajalcih?</vt:lpstr>
      <vt:lpstr>Na katerih kanalih so kandidati zaznali vašo prisotnost</vt:lpstr>
      <vt:lpstr>Kje ste najbolj vidni?</vt:lpstr>
      <vt:lpstr>Največkrat uporabljene platforme za pridobivanje informacij o zaposlovalcih.</vt:lpstr>
      <vt:lpstr>Pomembne teme, na katere bi se morali osredotočiti pri objavah na online kanalih</vt:lpstr>
      <vt:lpstr>Delodajalci, ki so najbolj aktivni na družbenih omrežjih</vt:lpstr>
      <vt:lpstr>Viri, na katere se kandidati zanašajo pri izbiri delodajalca</vt:lpstr>
      <vt:lpstr>Kazalo</vt:lpstr>
      <vt:lpstr>Ocenjevalna tabela</vt:lpstr>
      <vt:lpstr>Pregled komunikacije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Delo Talent Research 2023</dc:title>
  <dc:creator>Tjasa Plazonik</dc:creator>
  <cp:lastModifiedBy>Tina Kofler</cp:lastModifiedBy>
  <cp:revision>106</cp:revision>
  <dcterms:created xsi:type="dcterms:W3CDTF">2023-12-14T07:29:51Z</dcterms:created>
  <dcterms:modified xsi:type="dcterms:W3CDTF">2026-04-14T09:40:40Z</dcterms:modified>
</cp:coreProperties>
</file>